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7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8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9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0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2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8"/>
  </p:notesMasterIdLst>
  <p:handoutMasterIdLst>
    <p:handoutMasterId r:id="rId29"/>
  </p:handoutMasterIdLst>
  <p:sldIdLst>
    <p:sldId id="410" r:id="rId5"/>
    <p:sldId id="421" r:id="rId6"/>
    <p:sldId id="383" r:id="rId7"/>
    <p:sldId id="411" r:id="rId8"/>
    <p:sldId id="423" r:id="rId9"/>
    <p:sldId id="408" r:id="rId10"/>
    <p:sldId id="407" r:id="rId11"/>
    <p:sldId id="413" r:id="rId12"/>
    <p:sldId id="406" r:id="rId13"/>
    <p:sldId id="416" r:id="rId14"/>
    <p:sldId id="417" r:id="rId15"/>
    <p:sldId id="422" r:id="rId16"/>
    <p:sldId id="424" r:id="rId17"/>
    <p:sldId id="420" r:id="rId18"/>
    <p:sldId id="418" r:id="rId19"/>
    <p:sldId id="414" r:id="rId20"/>
    <p:sldId id="419" r:id="rId21"/>
    <p:sldId id="412" r:id="rId22"/>
    <p:sldId id="425" r:id="rId23"/>
    <p:sldId id="426" r:id="rId24"/>
    <p:sldId id="430" r:id="rId25"/>
    <p:sldId id="431" r:id="rId26"/>
    <p:sldId id="428" r:id="rId2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Aucune campagne de salissage ne sera tolérée, que ce soit par un autre candidat ou par une tierce personne.</a:t>
          </a:r>
        </a:p>
        <a:p>
          <a:pPr>
            <a:buNone/>
          </a:pPr>
          <a:r>
            <a:rPr lang="fr-CA" dirty="0"/>
            <a:t>Les conséquences de salissage avéré peuvent aller jusqu’au retrait d’une candidature.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1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pPr algn="ctr"/>
          <a:r>
            <a:rPr lang="fr-CA" b="1" u="sng" dirty="0"/>
            <a:t>Dates de diffusion </a:t>
          </a:r>
          <a:r>
            <a:rPr lang="fr-CA" dirty="0"/>
            <a:t>:</a:t>
          </a:r>
        </a:p>
        <a:p>
          <a:pPr algn="ctr"/>
          <a:r>
            <a:rPr lang="fr-CA" b="1" dirty="0"/>
            <a:t>8 juin 2026</a:t>
          </a:r>
        </a:p>
        <a:p>
          <a:pPr algn="ctr"/>
          <a:r>
            <a:rPr lang="fr-CA" dirty="0"/>
            <a:t>ou</a:t>
          </a:r>
        </a:p>
        <a:p>
          <a:pPr algn="ctr"/>
          <a:r>
            <a:rPr lang="fr-CA" b="1" dirty="0"/>
            <a:t>10 juin 2026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1" u="sng" dirty="0"/>
            <a:t>Conditions importantes </a:t>
          </a:r>
          <a:r>
            <a:rPr lang="fr-CA" dirty="0"/>
            <a:t>:</a:t>
          </a:r>
        </a:p>
        <a:p>
          <a:r>
            <a:rPr lang="fr-CA" dirty="0"/>
            <a:t>Si la fiche est reçue </a:t>
          </a:r>
          <a:r>
            <a:rPr lang="fr-CA" b="1" dirty="0"/>
            <a:t>après l’envoi du 8 juin</a:t>
          </a:r>
          <a:r>
            <a:rPr lang="fr-CA" dirty="0"/>
            <a:t>, elle sera incluse dans celui du </a:t>
          </a:r>
          <a:r>
            <a:rPr lang="fr-CA" b="1" dirty="0"/>
            <a:t>10 juin</a:t>
          </a:r>
          <a:r>
            <a:rPr lang="fr-CA" dirty="0"/>
            <a:t>.</a:t>
          </a:r>
        </a:p>
        <a:p>
          <a:r>
            <a:rPr lang="fr-CA" dirty="0"/>
            <a:t>Si la fiche est reçue </a:t>
          </a:r>
          <a:r>
            <a:rPr lang="fr-CA" b="1" dirty="0"/>
            <a:t>après l’envoi du 10 juin</a:t>
          </a:r>
          <a:r>
            <a:rPr lang="fr-CA" dirty="0"/>
            <a:t>, </a:t>
          </a:r>
          <a:r>
            <a:rPr lang="fr-CA" b="1" dirty="0"/>
            <a:t>aucune publication ne sera effectuée</a:t>
          </a:r>
          <a:r>
            <a:rPr lang="fr-CA" dirty="0"/>
            <a:t>.</a:t>
          </a:r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AC467570-0869-4348-9D52-49B2E36B6051}">
      <dgm:prSet custT="1"/>
      <dgm:spPr/>
      <dgm:t>
        <a:bodyPr/>
        <a:lstStyle/>
        <a:p>
          <a:r>
            <a:rPr lang="fr-CA" sz="2400" b="1" dirty="0"/>
            <a:t>Un vidéo explicatif sera mis à disposition pour vous accompagner.</a:t>
          </a:r>
        </a:p>
      </dgm:t>
    </dgm:pt>
    <dgm:pt modelId="{3C63BBD5-844B-4DE5-89B8-D804A9C556D1}" type="parTrans" cxnId="{5536A466-3B1F-405B-9FE4-38C3B5D2E2CA}">
      <dgm:prSet/>
      <dgm:spPr/>
      <dgm:t>
        <a:bodyPr/>
        <a:lstStyle/>
        <a:p>
          <a:endParaRPr lang="fr-CA"/>
        </a:p>
      </dgm:t>
    </dgm:pt>
    <dgm:pt modelId="{41784F3B-79DE-43A5-A46B-9443E1C23B8B}" type="sibTrans" cxnId="{5536A466-3B1F-405B-9FE4-38C3B5D2E2CA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2BACEE-26E2-4D7B-8F4F-E76145E19536}" type="pres">
      <dgm:prSet presAssocID="{3623DC8E-2044-4F4B-8657-29DD1C6915BB}" presName="spacer" presStyleCnt="0"/>
      <dgm:spPr/>
    </dgm:pt>
    <dgm:pt modelId="{C7D20E6F-116C-4258-9D67-C010BEE60E6E}" type="pres">
      <dgm:prSet presAssocID="{AC467570-0869-4348-9D52-49B2E36B605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72A6107-0B52-45AB-9BC0-753BBD13F7ED}" type="presOf" srcId="{4759D2AB-99E1-46B1-94E3-6606D803437C}" destId="{F4D89999-0774-405C-A435-2E5ED3D90F7D}" srcOrd="0" destOrd="0" presId="urn:microsoft.com/office/officeart/2005/8/layout/vList2"/>
    <dgm:cxn modelId="{AA0A0410-520A-4634-81D8-0B3DEABD7516}" type="presOf" srcId="{AC467570-0869-4348-9D52-49B2E36B6051}" destId="{C7D20E6F-116C-4258-9D67-C010BEE60E6E}" srcOrd="0" destOrd="0" presId="urn:microsoft.com/office/officeart/2005/8/layout/vList2"/>
    <dgm:cxn modelId="{5536A466-3B1F-405B-9FE4-38C3B5D2E2CA}" srcId="{78A2AA9A-5122-4987-98EE-58F4C55CC4C7}" destId="{AC467570-0869-4348-9D52-49B2E36B6051}" srcOrd="2" destOrd="0" parTransId="{3C63BBD5-844B-4DE5-89B8-D804A9C556D1}" sibTransId="{41784F3B-79DE-43A5-A46B-9443E1C23B8B}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76E4B883-7E8A-4D87-9043-00766E748DC3}" type="presOf" srcId="{56480F6F-B634-4A65-8902-E7AF8EA6839E}" destId="{E5DCAA60-CD35-4D18-946F-07A61AC73172}" srcOrd="0" destOrd="0" presId="urn:microsoft.com/office/officeart/2005/8/layout/vList2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55983C7B-F469-4796-8A39-8D783F8AA2F3}" type="presParOf" srcId="{989EC11D-38D9-4F86-B90F-18F12BC3A884}" destId="{F4D89999-0774-405C-A435-2E5ED3D90F7D}" srcOrd="0" destOrd="0" presId="urn:microsoft.com/office/officeart/2005/8/layout/vList2"/>
    <dgm:cxn modelId="{C3C5D445-B2B9-4E50-802D-185F8CABE7B6}" type="presParOf" srcId="{989EC11D-38D9-4F86-B90F-18F12BC3A884}" destId="{229803A0-4076-43E6-9A97-781F05AD188B}" srcOrd="1" destOrd="0" presId="urn:microsoft.com/office/officeart/2005/8/layout/vList2"/>
    <dgm:cxn modelId="{6AECCC85-B060-4D17-8ECC-5F25696BD4C2}" type="presParOf" srcId="{989EC11D-38D9-4F86-B90F-18F12BC3A884}" destId="{E5DCAA60-CD35-4D18-946F-07A61AC73172}" srcOrd="2" destOrd="0" presId="urn:microsoft.com/office/officeart/2005/8/layout/vList2"/>
    <dgm:cxn modelId="{C20D76CD-95BA-4C59-85A3-8B4995EBD336}" type="presParOf" srcId="{989EC11D-38D9-4F86-B90F-18F12BC3A884}" destId="{882BACEE-26E2-4D7B-8F4F-E76145E19536}" srcOrd="3" destOrd="0" presId="urn:microsoft.com/office/officeart/2005/8/layout/vList2"/>
    <dgm:cxn modelId="{E7D4C32D-19F3-447A-8D5D-AF1FDBB2C67A}" type="presParOf" srcId="{989EC11D-38D9-4F86-B90F-18F12BC3A884}" destId="{C7D20E6F-116C-4258-9D67-C010BEE60E6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dirty="0"/>
            <a:t>Chaque candidat à un poste en élection pourra faire imprimer son CV syndical (fiche officiel) au </a:t>
          </a:r>
          <a:r>
            <a:rPr lang="fr-CA" b="1" dirty="0"/>
            <a:t>bureau syndical</a:t>
          </a:r>
          <a:r>
            <a:rPr lang="fr-CA" dirty="0"/>
            <a:t>, selon les limites suivantes :</a:t>
          </a:r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 custT="1"/>
      <dgm:spPr/>
      <dgm:t>
        <a:bodyPr/>
        <a:lstStyle/>
        <a:p>
          <a:r>
            <a:rPr lang="fr-CA" sz="2400" b="1" dirty="0"/>
            <a:t>50 copies</a:t>
          </a:r>
          <a:r>
            <a:rPr lang="fr-CA" sz="2400" dirty="0"/>
            <a:t> pour les postes de </a:t>
          </a:r>
          <a:r>
            <a:rPr lang="fr-CA" sz="2400" b="1" dirty="0"/>
            <a:t>délégué</a:t>
          </a:r>
          <a:r>
            <a:rPr lang="fr-CA" sz="2400" dirty="0"/>
            <a:t>;</a:t>
          </a:r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 custT="1"/>
      <dgm:spPr/>
      <dgm:t>
        <a:bodyPr/>
        <a:lstStyle/>
        <a:p>
          <a:r>
            <a:rPr lang="fr-CA" sz="2400" b="1" dirty="0"/>
            <a:t>100 copies</a:t>
          </a:r>
          <a:r>
            <a:rPr lang="fr-CA" sz="2400" dirty="0"/>
            <a:t> pour les postes de </a:t>
          </a:r>
          <a:r>
            <a:rPr lang="fr-CA" sz="2400" b="1" dirty="0"/>
            <a:t>l’exécutif</a:t>
          </a:r>
          <a:r>
            <a:rPr lang="fr-CA" sz="2400" dirty="0"/>
            <a:t>.</a:t>
          </a:r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357FE8E-4342-4C0E-8F78-E8EFF10ECB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52C6D2F-F796-4B75-BC64-15AA5CE73C5F}">
      <dgm:prSet/>
      <dgm:spPr/>
      <dgm:t>
        <a:bodyPr/>
        <a:lstStyle/>
        <a:p>
          <a:r>
            <a:rPr lang="fr-CA" b="1" i="0" dirty="0"/>
            <a:t>Afficher les CV syndicaux près des babillards syndicaux</a:t>
          </a:r>
          <a:endParaRPr lang="fr-CA" dirty="0"/>
        </a:p>
      </dgm:t>
    </dgm:pt>
    <dgm:pt modelId="{64959301-0998-4E08-887B-5A8469A02B8D}" type="parTrans" cxnId="{9F5551A6-7214-43EB-A934-4DA82A053112}">
      <dgm:prSet/>
      <dgm:spPr/>
      <dgm:t>
        <a:bodyPr/>
        <a:lstStyle/>
        <a:p>
          <a:endParaRPr lang="fr-CA"/>
        </a:p>
      </dgm:t>
    </dgm:pt>
    <dgm:pt modelId="{A3B4C1E4-8E29-478B-B324-1B6772CFF311}" type="sibTrans" cxnId="{9F5551A6-7214-43EB-A934-4DA82A053112}">
      <dgm:prSet/>
      <dgm:spPr/>
      <dgm:t>
        <a:bodyPr/>
        <a:lstStyle/>
        <a:p>
          <a:endParaRPr lang="fr-CA"/>
        </a:p>
      </dgm:t>
    </dgm:pt>
    <dgm:pt modelId="{8AD0183D-EDDD-466A-894D-4813058DD145}">
      <dgm:prSet/>
      <dgm:spPr/>
      <dgm:t>
        <a:bodyPr/>
        <a:lstStyle/>
        <a:p>
          <a:r>
            <a:rPr lang="fr-CA" b="1" i="0" dirty="0"/>
            <a:t>Format 8,5 x 11 </a:t>
          </a:r>
          <a:br>
            <a:rPr lang="fr-CA" b="1" i="0" dirty="0"/>
          </a:br>
          <a:r>
            <a:rPr lang="fr-CA" b="1" i="0" dirty="0"/>
            <a:t>(Format lettre)</a:t>
          </a:r>
          <a:endParaRPr lang="fr-CA" dirty="0"/>
        </a:p>
      </dgm:t>
    </dgm:pt>
    <dgm:pt modelId="{ECAA9A9E-461F-43EE-A708-A4EA60E88604}" type="parTrans" cxnId="{20C0A4ED-B2CF-4B84-9948-28B58A772CC1}">
      <dgm:prSet/>
      <dgm:spPr/>
      <dgm:t>
        <a:bodyPr/>
        <a:lstStyle/>
        <a:p>
          <a:endParaRPr lang="fr-CA"/>
        </a:p>
      </dgm:t>
    </dgm:pt>
    <dgm:pt modelId="{81DEC52E-F2EC-43E8-8348-2E4E6F9DEE6A}" type="sibTrans" cxnId="{20C0A4ED-B2CF-4B84-9948-28B58A772CC1}">
      <dgm:prSet/>
      <dgm:spPr/>
      <dgm:t>
        <a:bodyPr/>
        <a:lstStyle/>
        <a:p>
          <a:endParaRPr lang="fr-CA"/>
        </a:p>
      </dgm:t>
    </dgm:pt>
    <dgm:pt modelId="{2BE30F03-7029-45D9-B198-24029491EAA0}" type="pres">
      <dgm:prSet presAssocID="{8357FE8E-4342-4C0E-8F78-E8EFF10ECB49}" presName="linear" presStyleCnt="0">
        <dgm:presLayoutVars>
          <dgm:animLvl val="lvl"/>
          <dgm:resizeHandles val="exact"/>
        </dgm:presLayoutVars>
      </dgm:prSet>
      <dgm:spPr/>
    </dgm:pt>
    <dgm:pt modelId="{7D23C936-030D-4097-84FA-0D544311F6A4}" type="pres">
      <dgm:prSet presAssocID="{452C6D2F-F796-4B75-BC64-15AA5CE73C5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85124F4-43BD-43E1-BAA2-AAC65A0BAD48}" type="pres">
      <dgm:prSet presAssocID="{A3B4C1E4-8E29-478B-B324-1B6772CFF311}" presName="spacer" presStyleCnt="0"/>
      <dgm:spPr/>
    </dgm:pt>
    <dgm:pt modelId="{29D5392A-D4AA-4208-BEB6-9832399A83E2}" type="pres">
      <dgm:prSet presAssocID="{8AD0183D-EDDD-466A-894D-4813058DD14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7D28295-1C6B-4395-89F3-F2D41E19785B}" type="presOf" srcId="{452C6D2F-F796-4B75-BC64-15AA5CE73C5F}" destId="{7D23C936-030D-4097-84FA-0D544311F6A4}" srcOrd="0" destOrd="0" presId="urn:microsoft.com/office/officeart/2005/8/layout/vList2"/>
    <dgm:cxn modelId="{9F5551A6-7214-43EB-A934-4DA82A053112}" srcId="{8357FE8E-4342-4C0E-8F78-E8EFF10ECB49}" destId="{452C6D2F-F796-4B75-BC64-15AA5CE73C5F}" srcOrd="0" destOrd="0" parTransId="{64959301-0998-4E08-887B-5A8469A02B8D}" sibTransId="{A3B4C1E4-8E29-478B-B324-1B6772CFF311}"/>
    <dgm:cxn modelId="{941A80B8-A0B3-4BEC-B1EC-F8610A539929}" type="presOf" srcId="{8AD0183D-EDDD-466A-894D-4813058DD145}" destId="{29D5392A-D4AA-4208-BEB6-9832399A83E2}" srcOrd="0" destOrd="0" presId="urn:microsoft.com/office/officeart/2005/8/layout/vList2"/>
    <dgm:cxn modelId="{5C5374DE-E53C-4959-9E2A-7363FF506EF7}" type="presOf" srcId="{8357FE8E-4342-4C0E-8F78-E8EFF10ECB49}" destId="{2BE30F03-7029-45D9-B198-24029491EAA0}" srcOrd="0" destOrd="0" presId="urn:microsoft.com/office/officeart/2005/8/layout/vList2"/>
    <dgm:cxn modelId="{20C0A4ED-B2CF-4B84-9948-28B58A772CC1}" srcId="{8357FE8E-4342-4C0E-8F78-E8EFF10ECB49}" destId="{8AD0183D-EDDD-466A-894D-4813058DD145}" srcOrd="1" destOrd="0" parTransId="{ECAA9A9E-461F-43EE-A708-A4EA60E88604}" sibTransId="{81DEC52E-F2EC-43E8-8348-2E4E6F9DEE6A}"/>
    <dgm:cxn modelId="{A675B5EF-0908-4CA2-A48D-3371BA7B84EB}" type="presParOf" srcId="{2BE30F03-7029-45D9-B198-24029491EAA0}" destId="{7D23C936-030D-4097-84FA-0D544311F6A4}" srcOrd="0" destOrd="0" presId="urn:microsoft.com/office/officeart/2005/8/layout/vList2"/>
    <dgm:cxn modelId="{47ADD919-ABA5-4D68-8949-050A609B2C0C}" type="presParOf" srcId="{2BE30F03-7029-45D9-B198-24029491EAA0}" destId="{C85124F4-43BD-43E1-BAA2-AAC65A0BAD48}" srcOrd="1" destOrd="0" presId="urn:microsoft.com/office/officeart/2005/8/layout/vList2"/>
    <dgm:cxn modelId="{C602077A-B351-46A6-998F-C3F3DA85A722}" type="presParOf" srcId="{2BE30F03-7029-45D9-B198-24029491EAA0}" destId="{29D5392A-D4AA-4208-BEB6-9832399A83E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Aucune publicité électorale ne peut être affichée et/ou distribuée le </a:t>
          </a:r>
          <a:r>
            <a:rPr lang="fr-CA" b="1" dirty="0"/>
            <a:t>jour du scrutin</a:t>
          </a:r>
          <a:r>
            <a:rPr lang="fr-CA" dirty="0"/>
            <a:t>, sous quelque forme que ce soit.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1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dirty="0"/>
            <a:t>Un processus de vérification sera mis en place afin de :</a:t>
          </a:r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 custT="1"/>
      <dgm:spPr/>
      <dgm:t>
        <a:bodyPr/>
        <a:lstStyle/>
        <a:p>
          <a:r>
            <a:rPr lang="fr-CA" sz="2400" dirty="0"/>
            <a:t>S’assurer du bon déroulement du vote;</a:t>
          </a:r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 custT="1"/>
      <dgm:spPr/>
      <dgm:t>
        <a:bodyPr/>
        <a:lstStyle/>
        <a:p>
          <a:r>
            <a:rPr lang="fr-CA" sz="2800" b="1" dirty="0"/>
            <a:t>Éviter tout vote en double</a:t>
          </a:r>
          <a:r>
            <a:rPr lang="fr-CA" sz="2800" dirty="0"/>
            <a:t>.</a:t>
          </a:r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43854F1-6EE3-456F-AEC0-C7FC5CB6765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683293B6-46E1-4392-8BB4-1A70587321D5}">
      <dgm:prSet/>
      <dgm:spPr/>
      <dgm:t>
        <a:bodyPr/>
        <a:lstStyle/>
        <a:p>
          <a:r>
            <a:rPr lang="fr-CA" b="1" i="0" dirty="0"/>
            <a:t>À la fin de chaque période de vote, la dernière personne à voter devra inscrire les informations suivantes afin de sceller la boite :</a:t>
          </a:r>
          <a:endParaRPr lang="fr-CA" dirty="0"/>
        </a:p>
      </dgm:t>
    </dgm:pt>
    <dgm:pt modelId="{6556C934-E1BB-499E-AABE-BC2B240A8A66}" type="parTrans" cxnId="{44E95580-D5DF-48BB-ADD3-79A923BA9675}">
      <dgm:prSet/>
      <dgm:spPr/>
      <dgm:t>
        <a:bodyPr/>
        <a:lstStyle/>
        <a:p>
          <a:endParaRPr lang="fr-CA"/>
        </a:p>
      </dgm:t>
    </dgm:pt>
    <dgm:pt modelId="{7A79098E-7D71-45E1-932D-EDC0A933A1B4}" type="sibTrans" cxnId="{44E95580-D5DF-48BB-ADD3-79A923BA9675}">
      <dgm:prSet/>
      <dgm:spPr/>
      <dgm:t>
        <a:bodyPr/>
        <a:lstStyle/>
        <a:p>
          <a:endParaRPr lang="fr-CA"/>
        </a:p>
      </dgm:t>
    </dgm:pt>
    <dgm:pt modelId="{10D3D65D-C1F1-4548-A501-53BED5A7C277}">
      <dgm:prSet/>
      <dgm:spPr/>
      <dgm:t>
        <a:bodyPr/>
        <a:lstStyle/>
        <a:p>
          <a:r>
            <a:rPr lang="fr-CA" b="0" i="0"/>
            <a:t>Son nom;</a:t>
          </a:r>
          <a:endParaRPr lang="fr-CA"/>
        </a:p>
      </dgm:t>
    </dgm:pt>
    <dgm:pt modelId="{2214CB0B-8EA9-4624-A66A-9EAB13CF6BE8}" type="parTrans" cxnId="{6FFCA231-DE53-41AA-A71D-93064B0C7189}">
      <dgm:prSet/>
      <dgm:spPr/>
      <dgm:t>
        <a:bodyPr/>
        <a:lstStyle/>
        <a:p>
          <a:endParaRPr lang="fr-CA"/>
        </a:p>
      </dgm:t>
    </dgm:pt>
    <dgm:pt modelId="{DB8F8855-61F9-4E7B-842A-9138A73E24E7}" type="sibTrans" cxnId="{6FFCA231-DE53-41AA-A71D-93064B0C7189}">
      <dgm:prSet/>
      <dgm:spPr/>
      <dgm:t>
        <a:bodyPr/>
        <a:lstStyle/>
        <a:p>
          <a:endParaRPr lang="fr-CA"/>
        </a:p>
      </dgm:t>
    </dgm:pt>
    <dgm:pt modelId="{53ED6DC1-3816-4361-8A1C-95F29A80F607}">
      <dgm:prSet/>
      <dgm:spPr/>
      <dgm:t>
        <a:bodyPr/>
        <a:lstStyle/>
        <a:p>
          <a:r>
            <a:rPr lang="fr-CA" b="0" i="0"/>
            <a:t>Son prénom;</a:t>
          </a:r>
          <a:endParaRPr lang="fr-CA"/>
        </a:p>
      </dgm:t>
    </dgm:pt>
    <dgm:pt modelId="{54999455-4D9B-496D-A610-E056C891EF9A}" type="parTrans" cxnId="{4EEB2559-E2C3-4F9C-9A1B-052DCBA7E0EC}">
      <dgm:prSet/>
      <dgm:spPr/>
      <dgm:t>
        <a:bodyPr/>
        <a:lstStyle/>
        <a:p>
          <a:endParaRPr lang="fr-CA"/>
        </a:p>
      </dgm:t>
    </dgm:pt>
    <dgm:pt modelId="{104995DB-384A-417A-A70B-1134608C5ABF}" type="sibTrans" cxnId="{4EEB2559-E2C3-4F9C-9A1B-052DCBA7E0EC}">
      <dgm:prSet/>
      <dgm:spPr/>
      <dgm:t>
        <a:bodyPr/>
        <a:lstStyle/>
        <a:p>
          <a:endParaRPr lang="fr-CA"/>
        </a:p>
      </dgm:t>
    </dgm:pt>
    <dgm:pt modelId="{10DFB508-A50E-4318-973A-21DAAEB08AC9}">
      <dgm:prSet/>
      <dgm:spPr/>
      <dgm:t>
        <a:bodyPr/>
        <a:lstStyle/>
        <a:p>
          <a:r>
            <a:rPr lang="fr-CA" b="0" i="0"/>
            <a:t>Son numéro de matricule;</a:t>
          </a:r>
          <a:endParaRPr lang="fr-CA"/>
        </a:p>
      </dgm:t>
    </dgm:pt>
    <dgm:pt modelId="{2975F0C6-4F37-41AB-8754-F99A33F4CFE7}" type="parTrans" cxnId="{30F772DA-52B3-4DE9-9E5D-F023B347165E}">
      <dgm:prSet/>
      <dgm:spPr/>
      <dgm:t>
        <a:bodyPr/>
        <a:lstStyle/>
        <a:p>
          <a:endParaRPr lang="fr-CA"/>
        </a:p>
      </dgm:t>
    </dgm:pt>
    <dgm:pt modelId="{26E862F6-51C1-4A59-874C-7E3FC8EA8DE8}" type="sibTrans" cxnId="{30F772DA-52B3-4DE9-9E5D-F023B347165E}">
      <dgm:prSet/>
      <dgm:spPr/>
      <dgm:t>
        <a:bodyPr/>
        <a:lstStyle/>
        <a:p>
          <a:endParaRPr lang="fr-CA"/>
        </a:p>
      </dgm:t>
    </dgm:pt>
    <dgm:pt modelId="{3A1F275D-367F-45C6-9045-39C9EFF44EFD}">
      <dgm:prSet/>
      <dgm:spPr/>
      <dgm:t>
        <a:bodyPr/>
        <a:lstStyle/>
        <a:p>
          <a:r>
            <a:rPr lang="fr-CA" b="0" i="0"/>
            <a:t>L’heure de fermeture du scrutin.</a:t>
          </a:r>
          <a:endParaRPr lang="fr-CA"/>
        </a:p>
      </dgm:t>
    </dgm:pt>
    <dgm:pt modelId="{A9545876-9311-4310-A6F7-B33062AAF1C2}" type="parTrans" cxnId="{8B5EA710-8B94-440F-BDE2-2D909AD981CE}">
      <dgm:prSet/>
      <dgm:spPr/>
      <dgm:t>
        <a:bodyPr/>
        <a:lstStyle/>
        <a:p>
          <a:endParaRPr lang="fr-CA"/>
        </a:p>
      </dgm:t>
    </dgm:pt>
    <dgm:pt modelId="{A730EEF0-163A-4A00-AE2A-FB879F5D2FEF}" type="sibTrans" cxnId="{8B5EA710-8B94-440F-BDE2-2D909AD981CE}">
      <dgm:prSet/>
      <dgm:spPr/>
      <dgm:t>
        <a:bodyPr/>
        <a:lstStyle/>
        <a:p>
          <a:endParaRPr lang="fr-CA"/>
        </a:p>
      </dgm:t>
    </dgm:pt>
    <dgm:pt modelId="{93499957-9487-4124-9D62-D13BA0C253B9}">
      <dgm:prSet/>
      <dgm:spPr/>
      <dgm:t>
        <a:bodyPr/>
        <a:lstStyle/>
        <a:p>
          <a:r>
            <a:rPr lang="fr-CA" b="1" i="0" dirty="0"/>
            <a:t>Le lendemain matin, la première personne à voter remplira une feuille d’ouverture devant l’équipe électorale afin d’ouvrir la boîte de scrutin.</a:t>
          </a:r>
          <a:endParaRPr lang="fr-CA" dirty="0"/>
        </a:p>
      </dgm:t>
    </dgm:pt>
    <dgm:pt modelId="{659C244E-56E9-4AB2-BFE4-83C03E4CDC5F}" type="parTrans" cxnId="{69C1695F-AD89-44FD-934B-BD82C7CF8F13}">
      <dgm:prSet/>
      <dgm:spPr/>
      <dgm:t>
        <a:bodyPr/>
        <a:lstStyle/>
        <a:p>
          <a:endParaRPr lang="fr-CA"/>
        </a:p>
      </dgm:t>
    </dgm:pt>
    <dgm:pt modelId="{DE035213-857B-4A73-8CB9-DDB0DD712D34}" type="sibTrans" cxnId="{69C1695F-AD89-44FD-934B-BD82C7CF8F13}">
      <dgm:prSet/>
      <dgm:spPr/>
      <dgm:t>
        <a:bodyPr/>
        <a:lstStyle/>
        <a:p>
          <a:endParaRPr lang="fr-CA"/>
        </a:p>
      </dgm:t>
    </dgm:pt>
    <dgm:pt modelId="{B6E235AB-FE20-4649-A22B-2D6785D1E9BA}" type="pres">
      <dgm:prSet presAssocID="{E43854F1-6EE3-456F-AEC0-C7FC5CB6765D}" presName="CompostProcess" presStyleCnt="0">
        <dgm:presLayoutVars>
          <dgm:dir/>
          <dgm:resizeHandles val="exact"/>
        </dgm:presLayoutVars>
      </dgm:prSet>
      <dgm:spPr/>
    </dgm:pt>
    <dgm:pt modelId="{E880EA8B-5898-428A-ABD8-D396BF16AC29}" type="pres">
      <dgm:prSet presAssocID="{E43854F1-6EE3-456F-AEC0-C7FC5CB6765D}" presName="arrow" presStyleLbl="bgShp" presStyleIdx="0" presStyleCnt="1"/>
      <dgm:spPr/>
    </dgm:pt>
    <dgm:pt modelId="{D0197670-0398-4957-94EF-B026E0B32029}" type="pres">
      <dgm:prSet presAssocID="{E43854F1-6EE3-456F-AEC0-C7FC5CB6765D}" presName="linearProcess" presStyleCnt="0"/>
      <dgm:spPr/>
    </dgm:pt>
    <dgm:pt modelId="{FB68E61E-B905-4673-8388-483F9649A7D8}" type="pres">
      <dgm:prSet presAssocID="{683293B6-46E1-4392-8BB4-1A70587321D5}" presName="textNode" presStyleLbl="node1" presStyleIdx="0" presStyleCnt="2">
        <dgm:presLayoutVars>
          <dgm:bulletEnabled val="1"/>
        </dgm:presLayoutVars>
      </dgm:prSet>
      <dgm:spPr/>
    </dgm:pt>
    <dgm:pt modelId="{35194D9F-03DB-41A6-88FA-50F645CB4EA3}" type="pres">
      <dgm:prSet presAssocID="{7A79098E-7D71-45E1-932D-EDC0A933A1B4}" presName="sibTrans" presStyleCnt="0"/>
      <dgm:spPr/>
    </dgm:pt>
    <dgm:pt modelId="{FD818AB9-1B81-4D72-8827-0D28F0FB861E}" type="pres">
      <dgm:prSet presAssocID="{93499957-9487-4124-9D62-D13BA0C253B9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8B5EA710-8B94-440F-BDE2-2D909AD981CE}" srcId="{683293B6-46E1-4392-8BB4-1A70587321D5}" destId="{3A1F275D-367F-45C6-9045-39C9EFF44EFD}" srcOrd="3" destOrd="0" parTransId="{A9545876-9311-4310-A6F7-B33062AAF1C2}" sibTransId="{A730EEF0-163A-4A00-AE2A-FB879F5D2FEF}"/>
    <dgm:cxn modelId="{6FFCA231-DE53-41AA-A71D-93064B0C7189}" srcId="{683293B6-46E1-4392-8BB4-1A70587321D5}" destId="{10D3D65D-C1F1-4548-A501-53BED5A7C277}" srcOrd="0" destOrd="0" parTransId="{2214CB0B-8EA9-4624-A66A-9EAB13CF6BE8}" sibTransId="{DB8F8855-61F9-4E7B-842A-9138A73E24E7}"/>
    <dgm:cxn modelId="{69C1695F-AD89-44FD-934B-BD82C7CF8F13}" srcId="{E43854F1-6EE3-456F-AEC0-C7FC5CB6765D}" destId="{93499957-9487-4124-9D62-D13BA0C253B9}" srcOrd="1" destOrd="0" parTransId="{659C244E-56E9-4AB2-BFE4-83C03E4CDC5F}" sibTransId="{DE035213-857B-4A73-8CB9-DDB0DD712D34}"/>
    <dgm:cxn modelId="{2434966F-1B6F-4A43-AD5D-6F27F240A5F7}" type="presOf" srcId="{683293B6-46E1-4392-8BB4-1A70587321D5}" destId="{FB68E61E-B905-4673-8388-483F9649A7D8}" srcOrd="0" destOrd="0" presId="urn:microsoft.com/office/officeart/2005/8/layout/hProcess9"/>
    <dgm:cxn modelId="{E6DE9F75-7A40-4011-A5F0-D81B6DCED379}" type="presOf" srcId="{3A1F275D-367F-45C6-9045-39C9EFF44EFD}" destId="{FB68E61E-B905-4673-8388-483F9649A7D8}" srcOrd="0" destOrd="4" presId="urn:microsoft.com/office/officeart/2005/8/layout/hProcess9"/>
    <dgm:cxn modelId="{4EEB2559-E2C3-4F9C-9A1B-052DCBA7E0EC}" srcId="{683293B6-46E1-4392-8BB4-1A70587321D5}" destId="{53ED6DC1-3816-4361-8A1C-95F29A80F607}" srcOrd="1" destOrd="0" parTransId="{54999455-4D9B-496D-A610-E056C891EF9A}" sibTransId="{104995DB-384A-417A-A70B-1134608C5ABF}"/>
    <dgm:cxn modelId="{44E95580-D5DF-48BB-ADD3-79A923BA9675}" srcId="{E43854F1-6EE3-456F-AEC0-C7FC5CB6765D}" destId="{683293B6-46E1-4392-8BB4-1A70587321D5}" srcOrd="0" destOrd="0" parTransId="{6556C934-E1BB-499E-AABE-BC2B240A8A66}" sibTransId="{7A79098E-7D71-45E1-932D-EDC0A933A1B4}"/>
    <dgm:cxn modelId="{133A779B-0EFE-46C7-B50C-E6D4CD85734C}" type="presOf" srcId="{10DFB508-A50E-4318-973A-21DAAEB08AC9}" destId="{FB68E61E-B905-4673-8388-483F9649A7D8}" srcOrd="0" destOrd="3" presId="urn:microsoft.com/office/officeart/2005/8/layout/hProcess9"/>
    <dgm:cxn modelId="{C708FCC4-68F7-430A-B828-6193D143ED4D}" type="presOf" srcId="{53ED6DC1-3816-4361-8A1C-95F29A80F607}" destId="{FB68E61E-B905-4673-8388-483F9649A7D8}" srcOrd="0" destOrd="2" presId="urn:microsoft.com/office/officeart/2005/8/layout/hProcess9"/>
    <dgm:cxn modelId="{DEA9EBD3-C5CE-464B-8F24-B48FE0EBC16A}" type="presOf" srcId="{93499957-9487-4124-9D62-D13BA0C253B9}" destId="{FD818AB9-1B81-4D72-8827-0D28F0FB861E}" srcOrd="0" destOrd="0" presId="urn:microsoft.com/office/officeart/2005/8/layout/hProcess9"/>
    <dgm:cxn modelId="{30F772DA-52B3-4DE9-9E5D-F023B347165E}" srcId="{683293B6-46E1-4392-8BB4-1A70587321D5}" destId="{10DFB508-A50E-4318-973A-21DAAEB08AC9}" srcOrd="2" destOrd="0" parTransId="{2975F0C6-4F37-41AB-8754-F99A33F4CFE7}" sibTransId="{26E862F6-51C1-4A59-874C-7E3FC8EA8DE8}"/>
    <dgm:cxn modelId="{D0506CFA-BEA4-488F-996F-C67AF3516FB8}" type="presOf" srcId="{10D3D65D-C1F1-4548-A501-53BED5A7C277}" destId="{FB68E61E-B905-4673-8388-483F9649A7D8}" srcOrd="0" destOrd="1" presId="urn:microsoft.com/office/officeart/2005/8/layout/hProcess9"/>
    <dgm:cxn modelId="{7AE251FD-236B-4488-AE74-4EC7718EF3B0}" type="presOf" srcId="{E43854F1-6EE3-456F-AEC0-C7FC5CB6765D}" destId="{B6E235AB-FE20-4649-A22B-2D6785D1E9BA}" srcOrd="0" destOrd="0" presId="urn:microsoft.com/office/officeart/2005/8/layout/hProcess9"/>
    <dgm:cxn modelId="{952F983A-1293-4060-A239-4F6BE1BEBC8E}" type="presParOf" srcId="{B6E235AB-FE20-4649-A22B-2D6785D1E9BA}" destId="{E880EA8B-5898-428A-ABD8-D396BF16AC29}" srcOrd="0" destOrd="0" presId="urn:microsoft.com/office/officeart/2005/8/layout/hProcess9"/>
    <dgm:cxn modelId="{EE66DB85-FFDE-493E-8C2B-09458196117A}" type="presParOf" srcId="{B6E235AB-FE20-4649-A22B-2D6785D1E9BA}" destId="{D0197670-0398-4957-94EF-B026E0B32029}" srcOrd="1" destOrd="0" presId="urn:microsoft.com/office/officeart/2005/8/layout/hProcess9"/>
    <dgm:cxn modelId="{C572F2CB-E995-4D15-887F-B461745BA52E}" type="presParOf" srcId="{D0197670-0398-4957-94EF-B026E0B32029}" destId="{FB68E61E-B905-4673-8388-483F9649A7D8}" srcOrd="0" destOrd="0" presId="urn:microsoft.com/office/officeart/2005/8/layout/hProcess9"/>
    <dgm:cxn modelId="{C7BB3C4D-C395-4416-B278-4B44655C419E}" type="presParOf" srcId="{D0197670-0398-4957-94EF-B026E0B32029}" destId="{35194D9F-03DB-41A6-88FA-50F645CB4EA3}" srcOrd="1" destOrd="0" presId="urn:microsoft.com/office/officeart/2005/8/layout/hProcess9"/>
    <dgm:cxn modelId="{D8F8D793-B9E1-4E01-A720-CE211A97A635}" type="presParOf" srcId="{D0197670-0398-4957-94EF-B026E0B32029}" destId="{FD818AB9-1B81-4D72-8827-0D28F0FB861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Si un regroupement requiert de cocher </a:t>
          </a:r>
          <a:r>
            <a:rPr lang="fr-CA" b="1" dirty="0"/>
            <a:t>4 personnes</a:t>
          </a:r>
          <a:r>
            <a:rPr lang="fr-CA" dirty="0"/>
            <a:t> et que </a:t>
          </a:r>
          <a:r>
            <a:rPr lang="fr-CA" b="1" dirty="0"/>
            <a:t>5 personnes sont cochées</a:t>
          </a:r>
          <a:r>
            <a:rPr lang="fr-CA" dirty="0"/>
            <a:t>, le </a:t>
          </a:r>
          <a:r>
            <a:rPr lang="fr-CA" b="1" dirty="0"/>
            <a:t>vote sera nul</a:t>
          </a:r>
          <a:r>
            <a:rPr lang="fr-CA" dirty="0"/>
            <a:t>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dirty="0"/>
            <a:t>Si seulement </a:t>
          </a:r>
          <a:r>
            <a:rPr lang="fr-CA" b="1" dirty="0"/>
            <a:t>3 personnes sur 4</a:t>
          </a:r>
          <a:r>
            <a:rPr lang="fr-CA" dirty="0"/>
            <a:t> sont cochées, le </a:t>
          </a:r>
          <a:r>
            <a:rPr lang="fr-CA" b="1" dirty="0"/>
            <a:t>vote demeure valide</a:t>
          </a:r>
          <a:r>
            <a:rPr lang="fr-CA" dirty="0"/>
            <a:t>.</a:t>
          </a:r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2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2">
        <dgm:presLayoutVars>
          <dgm:bulletEnabled val="1"/>
        </dgm:presLayoutVars>
      </dgm:prSet>
      <dgm:spPr/>
    </dgm:pt>
    <dgm:pt modelId="{741AC467-8A43-443E-95B1-34982162BC5E}" type="pres">
      <dgm:prSet presAssocID="{096A38A4-8EC2-47AA-A212-5F9EDAF561C4}" presName="spacing" presStyleCnt="0"/>
      <dgm:spPr/>
    </dgm:pt>
    <dgm:pt modelId="{67331DB8-8A31-4976-9F6F-10D434EB2FED}" type="pres">
      <dgm:prSet presAssocID="{56480F6F-B634-4A65-8902-E7AF8EA6839E}" presName="composite" presStyleCnt="0"/>
      <dgm:spPr/>
    </dgm:pt>
    <dgm:pt modelId="{1AC7068D-5A39-4112-B655-D7D9413D071E}" type="pres">
      <dgm:prSet presAssocID="{56480F6F-B634-4A65-8902-E7AF8EA6839E}" presName="imgShp" presStyleLbl="fgImgPlace1" presStyleIdx="1" presStyleCnt="2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79B7C197-B13C-4CD4-96FD-AEE0F282DCFA}" type="pres">
      <dgm:prSet presAssocID="{56480F6F-B634-4A65-8902-E7AF8EA6839E}" presName="txShp" presStyleLbl="node1" presStyleIdx="1" presStyleCnt="2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AFC020B5-27AB-47E8-88F2-095D549C5E2B}" type="presOf" srcId="{56480F6F-B634-4A65-8902-E7AF8EA6839E}" destId="{79B7C197-B13C-4CD4-96FD-AEE0F282DCFA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  <dgm:cxn modelId="{4014FAF1-E943-4B2F-91DB-802A452DE147}" type="presParOf" srcId="{146681BE-7745-4A86-A148-9E2E46D1A60D}" destId="{741AC467-8A43-443E-95B1-34982162BC5E}" srcOrd="1" destOrd="0" presId="urn:microsoft.com/office/officeart/2005/8/layout/vList3"/>
    <dgm:cxn modelId="{A7772AA1-6AE6-4A8F-A0C9-7D2208DD02CE}" type="presParOf" srcId="{146681BE-7745-4A86-A148-9E2E46D1A60D}" destId="{67331DB8-8A31-4976-9F6F-10D434EB2FED}" srcOrd="2" destOrd="0" presId="urn:microsoft.com/office/officeart/2005/8/layout/vList3"/>
    <dgm:cxn modelId="{FB1FA96A-C334-4AD0-BD75-C65BAFAC2B0A}" type="presParOf" srcId="{67331DB8-8A31-4976-9F6F-10D434EB2FED}" destId="{1AC7068D-5A39-4112-B655-D7D9413D071E}" srcOrd="0" destOrd="0" presId="urn:microsoft.com/office/officeart/2005/8/layout/vList3"/>
    <dgm:cxn modelId="{6831059B-AF50-4205-BB6E-26DF8460269C}" type="presParOf" srcId="{67331DB8-8A31-4976-9F6F-10D434EB2FED}" destId="{79B7C197-B13C-4CD4-96FD-AEE0F282DCF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b="1" i="0" dirty="0"/>
            <a:t>La durée des mandats des déléguées sera déterminée selon le nombre de votes obtenus :</a:t>
          </a:r>
          <a:endParaRPr lang="fr-CA" dirty="0"/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/>
      <dgm:spPr/>
      <dgm:t>
        <a:bodyPr/>
        <a:lstStyle/>
        <a:p>
          <a:r>
            <a:rPr lang="fr-CA" b="1" i="0" dirty="0"/>
            <a:t>Le candidat ayant obtenu le plus grand nombre de votes se verra attribuer un mandat de 2 ans.</a:t>
          </a:r>
          <a:endParaRPr lang="fr-CA" dirty="0"/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/>
      <dgm:spPr/>
      <dgm:t>
        <a:bodyPr/>
        <a:lstStyle/>
        <a:p>
          <a:r>
            <a:rPr lang="fr-CA" b="1" i="0"/>
            <a:t>Le candidat ayant obtenu le moins grand nombre de votes recevra un mandat de 1 an.</a:t>
          </a:r>
          <a:endParaRPr lang="fr-CA"/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b="1" i="0"/>
            <a:t>Les personnes agissant à titre de scrutatrice ou scrutateur :</a:t>
          </a:r>
          <a:endParaRPr lang="fr-CA"/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r>
            <a:rPr lang="fr-CA" b="0" i="0"/>
            <a:t>Voteront le jour du dépouillement,</a:t>
          </a:r>
          <a:endParaRPr lang="fr-CA"/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06817A1B-0AE4-4055-AD6E-3584E47A6399}">
      <dgm:prSet/>
      <dgm:spPr/>
      <dgm:t>
        <a:bodyPr/>
        <a:lstStyle/>
        <a:p>
          <a:r>
            <a:rPr lang="fr-CA" b="0" i="0"/>
            <a:t>Sous la supervision de la présidente et de la secrétaire d’élection.</a:t>
          </a:r>
          <a:endParaRPr lang="fr-CA"/>
        </a:p>
      </dgm:t>
    </dgm:pt>
    <dgm:pt modelId="{5C9CE71F-9108-4690-8A04-BFD5DBFD9117}" type="parTrans" cxnId="{9D4AF753-369E-4179-B8F4-53F902BBADE8}">
      <dgm:prSet/>
      <dgm:spPr/>
      <dgm:t>
        <a:bodyPr/>
        <a:lstStyle/>
        <a:p>
          <a:endParaRPr lang="fr-CA"/>
        </a:p>
      </dgm:t>
    </dgm:pt>
    <dgm:pt modelId="{F443EBFB-7D39-433C-B150-A7F7A8FAA9FB}" type="sibTrans" cxnId="{9D4AF753-369E-4179-B8F4-53F902BBADE8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9D4AF753-369E-4179-B8F4-53F902BBADE8}" srcId="{D83E49C8-B342-4B5B-AE3E-7D480A9E753E}" destId="{06817A1B-0AE4-4055-AD6E-3584E47A6399}" srcOrd="1" destOrd="0" parTransId="{5C9CE71F-9108-4690-8A04-BFD5DBFD9117}" sibTransId="{F443EBFB-7D39-433C-B150-A7F7A8FAA9FB}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ECD674EA-A8C4-4F55-8C98-89DF806757C0}" type="presOf" srcId="{06817A1B-0AE4-4055-AD6E-3584E47A6399}" destId="{406FA7B4-7F87-4FED-AB42-E2D16FC2268D}" srcOrd="0" destOrd="1" presId="urn:microsoft.com/office/officeart/2005/8/layout/hList1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dirty="0"/>
            <a:t>Toute personne élue devra :</a:t>
          </a:r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r>
            <a:rPr lang="fr-CA" dirty="0"/>
            <a:t>remplir un « Engagement de remise des accès et de non-divulgation » lors de son entrée en fonction.</a:t>
          </a:r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BE6C59-9223-4E4C-BD90-BB5CA00C7D6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29A0E8E7-9C2B-44CE-9446-41AA6EA08020}">
      <dgm:prSet/>
      <dgm:spPr/>
      <dgm:t>
        <a:bodyPr/>
        <a:lstStyle/>
        <a:p>
          <a:r>
            <a:rPr lang="fr-CA" b="1" i="0" dirty="0"/>
            <a:t>Pour les postes d’Agent de grief Catégorie 2 et Catégorie 3 : </a:t>
          </a:r>
          <a:endParaRPr lang="fr-CA" dirty="0"/>
        </a:p>
      </dgm:t>
    </dgm:pt>
    <dgm:pt modelId="{0545D116-070B-488D-9204-A218AD42C885}" type="parTrans" cxnId="{1B16168E-C8DB-4F83-983D-BD4D347C5E8F}">
      <dgm:prSet/>
      <dgm:spPr/>
      <dgm:t>
        <a:bodyPr/>
        <a:lstStyle/>
        <a:p>
          <a:endParaRPr lang="fr-CA"/>
        </a:p>
      </dgm:t>
    </dgm:pt>
    <dgm:pt modelId="{BB4CA7D4-5842-404D-97BA-296BC40AB993}" type="sibTrans" cxnId="{1B16168E-C8DB-4F83-983D-BD4D347C5E8F}">
      <dgm:prSet/>
      <dgm:spPr/>
      <dgm:t>
        <a:bodyPr/>
        <a:lstStyle/>
        <a:p>
          <a:endParaRPr lang="fr-CA"/>
        </a:p>
      </dgm:t>
    </dgm:pt>
    <dgm:pt modelId="{21C19D6F-2BC2-46D3-8B3E-1316A48509C3}">
      <dgm:prSet/>
      <dgm:spPr/>
      <dgm:t>
        <a:bodyPr/>
        <a:lstStyle/>
        <a:p>
          <a:r>
            <a:rPr lang="fr-CA" b="0" i="0"/>
            <a:t>Joindre une preuve d’emploi dans la catégorie appliquée. </a:t>
          </a:r>
          <a:endParaRPr lang="fr-CA"/>
        </a:p>
      </dgm:t>
    </dgm:pt>
    <dgm:pt modelId="{D12927B3-820A-4177-BFE5-7291B7880197}" type="parTrans" cxnId="{089F7EDF-CD8B-40A9-B020-903081B5915D}">
      <dgm:prSet/>
      <dgm:spPr/>
      <dgm:t>
        <a:bodyPr/>
        <a:lstStyle/>
        <a:p>
          <a:endParaRPr lang="fr-CA"/>
        </a:p>
      </dgm:t>
    </dgm:pt>
    <dgm:pt modelId="{4AE7884C-C3BD-4AEB-A5F0-071C2E21A9F3}" type="sibTrans" cxnId="{089F7EDF-CD8B-40A9-B020-903081B5915D}">
      <dgm:prSet/>
      <dgm:spPr/>
      <dgm:t>
        <a:bodyPr/>
        <a:lstStyle/>
        <a:p>
          <a:endParaRPr lang="fr-CA"/>
        </a:p>
      </dgm:t>
    </dgm:pt>
    <dgm:pt modelId="{A5A0BABB-52AB-424D-AC11-4144E562B597}">
      <dgm:prSet/>
      <dgm:spPr/>
      <dgm:t>
        <a:bodyPr/>
        <a:lstStyle/>
        <a:p>
          <a:r>
            <a:rPr lang="fr-CA" b="1" i="0"/>
            <a:t>Pour les postes de délégué(e)s : </a:t>
          </a:r>
          <a:endParaRPr lang="fr-CA"/>
        </a:p>
      </dgm:t>
    </dgm:pt>
    <dgm:pt modelId="{44A401A1-914D-4EB0-AF7E-489C7533AD79}" type="parTrans" cxnId="{671DEC04-F9BD-4A69-AC90-4257855ED460}">
      <dgm:prSet/>
      <dgm:spPr/>
      <dgm:t>
        <a:bodyPr/>
        <a:lstStyle/>
        <a:p>
          <a:endParaRPr lang="fr-CA"/>
        </a:p>
      </dgm:t>
    </dgm:pt>
    <dgm:pt modelId="{14D23055-E605-4A62-A5A3-910D381E0AB3}" type="sibTrans" cxnId="{671DEC04-F9BD-4A69-AC90-4257855ED460}">
      <dgm:prSet/>
      <dgm:spPr/>
      <dgm:t>
        <a:bodyPr/>
        <a:lstStyle/>
        <a:p>
          <a:endParaRPr lang="fr-CA"/>
        </a:p>
      </dgm:t>
    </dgm:pt>
    <dgm:pt modelId="{280086D9-A94F-4F0A-A83D-C7796D7E3B4D}">
      <dgm:prSet/>
      <dgm:spPr/>
      <dgm:t>
        <a:bodyPr/>
        <a:lstStyle/>
        <a:p>
          <a:r>
            <a:rPr lang="fr-CA" b="0" i="0"/>
            <a:t>Joindre une preuve d’emploi dans le regroupement appliqué.</a:t>
          </a:r>
          <a:endParaRPr lang="fr-CA"/>
        </a:p>
      </dgm:t>
    </dgm:pt>
    <dgm:pt modelId="{66681DB0-BD51-4F3B-ABDA-392BFEE6B358}" type="parTrans" cxnId="{8480C783-62F9-4C72-B952-9CE8D484A282}">
      <dgm:prSet/>
      <dgm:spPr/>
      <dgm:t>
        <a:bodyPr/>
        <a:lstStyle/>
        <a:p>
          <a:endParaRPr lang="fr-CA"/>
        </a:p>
      </dgm:t>
    </dgm:pt>
    <dgm:pt modelId="{3A6B78B4-FC36-401B-92BD-C3895C8DF3BC}" type="sibTrans" cxnId="{8480C783-62F9-4C72-B952-9CE8D484A282}">
      <dgm:prSet/>
      <dgm:spPr/>
      <dgm:t>
        <a:bodyPr/>
        <a:lstStyle/>
        <a:p>
          <a:endParaRPr lang="fr-CA"/>
        </a:p>
      </dgm:t>
    </dgm:pt>
    <dgm:pt modelId="{90743112-B38A-470B-9D8E-5823B0D46C6E}" type="pres">
      <dgm:prSet presAssocID="{C2BE6C59-9223-4E4C-BD90-BB5CA00C7D64}" presName="Name0" presStyleCnt="0">
        <dgm:presLayoutVars>
          <dgm:dir/>
          <dgm:animLvl val="lvl"/>
          <dgm:resizeHandles val="exact"/>
        </dgm:presLayoutVars>
      </dgm:prSet>
      <dgm:spPr/>
    </dgm:pt>
    <dgm:pt modelId="{ADEE1D60-9C20-449D-9329-8AB664EAF553}" type="pres">
      <dgm:prSet presAssocID="{29A0E8E7-9C2B-44CE-9446-41AA6EA08020}" presName="linNode" presStyleCnt="0"/>
      <dgm:spPr/>
    </dgm:pt>
    <dgm:pt modelId="{BEBAA194-AC61-47C9-B4FE-458E896E779F}" type="pres">
      <dgm:prSet presAssocID="{29A0E8E7-9C2B-44CE-9446-41AA6EA0802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FC79A0AD-BA06-4E2F-A501-9F79CDC19D76}" type="pres">
      <dgm:prSet presAssocID="{29A0E8E7-9C2B-44CE-9446-41AA6EA08020}" presName="descendantText" presStyleLbl="alignAccFollowNode1" presStyleIdx="0" presStyleCnt="2">
        <dgm:presLayoutVars>
          <dgm:bulletEnabled val="1"/>
        </dgm:presLayoutVars>
      </dgm:prSet>
      <dgm:spPr/>
    </dgm:pt>
    <dgm:pt modelId="{45C91409-8CCB-47D2-85AF-35A64C297861}" type="pres">
      <dgm:prSet presAssocID="{BB4CA7D4-5842-404D-97BA-296BC40AB993}" presName="sp" presStyleCnt="0"/>
      <dgm:spPr/>
    </dgm:pt>
    <dgm:pt modelId="{602C33E3-8D8D-4708-B651-F6CDB50866F5}" type="pres">
      <dgm:prSet presAssocID="{A5A0BABB-52AB-424D-AC11-4144E562B597}" presName="linNode" presStyleCnt="0"/>
      <dgm:spPr/>
    </dgm:pt>
    <dgm:pt modelId="{5F9211BC-0FB9-4DFE-83B8-C6A1D06BC75F}" type="pres">
      <dgm:prSet presAssocID="{A5A0BABB-52AB-424D-AC11-4144E562B59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1E3227B-9CE2-46F1-B6A3-95B1D80AD36D}" type="pres">
      <dgm:prSet presAssocID="{A5A0BABB-52AB-424D-AC11-4144E562B597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71DEC04-F9BD-4A69-AC90-4257855ED460}" srcId="{C2BE6C59-9223-4E4C-BD90-BB5CA00C7D64}" destId="{A5A0BABB-52AB-424D-AC11-4144E562B597}" srcOrd="1" destOrd="0" parTransId="{44A401A1-914D-4EB0-AF7E-489C7533AD79}" sibTransId="{14D23055-E605-4A62-A5A3-910D381E0AB3}"/>
    <dgm:cxn modelId="{89635462-D7A6-4804-9E2A-C69A02713756}" type="presOf" srcId="{21C19D6F-2BC2-46D3-8B3E-1316A48509C3}" destId="{FC79A0AD-BA06-4E2F-A501-9F79CDC19D76}" srcOrd="0" destOrd="0" presId="urn:microsoft.com/office/officeart/2005/8/layout/vList5"/>
    <dgm:cxn modelId="{A57A6E69-BC16-4F77-8143-C86558505FAD}" type="presOf" srcId="{C2BE6C59-9223-4E4C-BD90-BB5CA00C7D64}" destId="{90743112-B38A-470B-9D8E-5823B0D46C6E}" srcOrd="0" destOrd="0" presId="urn:microsoft.com/office/officeart/2005/8/layout/vList5"/>
    <dgm:cxn modelId="{8480C783-62F9-4C72-B952-9CE8D484A282}" srcId="{A5A0BABB-52AB-424D-AC11-4144E562B597}" destId="{280086D9-A94F-4F0A-A83D-C7796D7E3B4D}" srcOrd="0" destOrd="0" parTransId="{66681DB0-BD51-4F3B-ABDA-392BFEE6B358}" sibTransId="{3A6B78B4-FC36-401B-92BD-C3895C8DF3BC}"/>
    <dgm:cxn modelId="{1B16168E-C8DB-4F83-983D-BD4D347C5E8F}" srcId="{C2BE6C59-9223-4E4C-BD90-BB5CA00C7D64}" destId="{29A0E8E7-9C2B-44CE-9446-41AA6EA08020}" srcOrd="0" destOrd="0" parTransId="{0545D116-070B-488D-9204-A218AD42C885}" sibTransId="{BB4CA7D4-5842-404D-97BA-296BC40AB993}"/>
    <dgm:cxn modelId="{B17D36BC-39D7-444D-8727-97F92EE2AF29}" type="presOf" srcId="{A5A0BABB-52AB-424D-AC11-4144E562B597}" destId="{5F9211BC-0FB9-4DFE-83B8-C6A1D06BC75F}" srcOrd="0" destOrd="0" presId="urn:microsoft.com/office/officeart/2005/8/layout/vList5"/>
    <dgm:cxn modelId="{F7655DC5-0A33-4BCF-A3DB-3B678FDC954E}" type="presOf" srcId="{280086D9-A94F-4F0A-A83D-C7796D7E3B4D}" destId="{B1E3227B-9CE2-46F1-B6A3-95B1D80AD36D}" srcOrd="0" destOrd="0" presId="urn:microsoft.com/office/officeart/2005/8/layout/vList5"/>
    <dgm:cxn modelId="{089F7EDF-CD8B-40A9-B020-903081B5915D}" srcId="{29A0E8E7-9C2B-44CE-9446-41AA6EA08020}" destId="{21C19D6F-2BC2-46D3-8B3E-1316A48509C3}" srcOrd="0" destOrd="0" parTransId="{D12927B3-820A-4177-BFE5-7291B7880197}" sibTransId="{4AE7884C-C3BD-4AEB-A5F0-071C2E21A9F3}"/>
    <dgm:cxn modelId="{055445ED-0EC6-43B4-AE19-0A9C20AA8220}" type="presOf" srcId="{29A0E8E7-9C2B-44CE-9446-41AA6EA08020}" destId="{BEBAA194-AC61-47C9-B4FE-458E896E779F}" srcOrd="0" destOrd="0" presId="urn:microsoft.com/office/officeart/2005/8/layout/vList5"/>
    <dgm:cxn modelId="{687D8B52-66E9-499B-8299-1BFC483A23DA}" type="presParOf" srcId="{90743112-B38A-470B-9D8E-5823B0D46C6E}" destId="{ADEE1D60-9C20-449D-9329-8AB664EAF553}" srcOrd="0" destOrd="0" presId="urn:microsoft.com/office/officeart/2005/8/layout/vList5"/>
    <dgm:cxn modelId="{14FECADB-4439-4100-B8AE-F1E136494680}" type="presParOf" srcId="{ADEE1D60-9C20-449D-9329-8AB664EAF553}" destId="{BEBAA194-AC61-47C9-B4FE-458E896E779F}" srcOrd="0" destOrd="0" presId="urn:microsoft.com/office/officeart/2005/8/layout/vList5"/>
    <dgm:cxn modelId="{ADFEA9E6-6D8C-4928-A8DD-1052F220BE9B}" type="presParOf" srcId="{ADEE1D60-9C20-449D-9329-8AB664EAF553}" destId="{FC79A0AD-BA06-4E2F-A501-9F79CDC19D76}" srcOrd="1" destOrd="0" presId="urn:microsoft.com/office/officeart/2005/8/layout/vList5"/>
    <dgm:cxn modelId="{818859BC-5D1E-48E7-9F3C-631442549692}" type="presParOf" srcId="{90743112-B38A-470B-9D8E-5823B0D46C6E}" destId="{45C91409-8CCB-47D2-85AF-35A64C297861}" srcOrd="1" destOrd="0" presId="urn:microsoft.com/office/officeart/2005/8/layout/vList5"/>
    <dgm:cxn modelId="{8DA16F21-E129-473A-94CC-071088B8FB76}" type="presParOf" srcId="{90743112-B38A-470B-9D8E-5823B0D46C6E}" destId="{602C33E3-8D8D-4708-B651-F6CDB50866F5}" srcOrd="2" destOrd="0" presId="urn:microsoft.com/office/officeart/2005/8/layout/vList5"/>
    <dgm:cxn modelId="{E6582C18-5479-40BF-B2EE-E23921E144F6}" type="presParOf" srcId="{602C33E3-8D8D-4708-B651-F6CDB50866F5}" destId="{5F9211BC-0FB9-4DFE-83B8-C6A1D06BC75F}" srcOrd="0" destOrd="0" presId="urn:microsoft.com/office/officeart/2005/8/layout/vList5"/>
    <dgm:cxn modelId="{C62DF554-BAF5-4588-A4F4-0CFEB6408DAA}" type="presParOf" srcId="{602C33E3-8D8D-4708-B651-F6CDB50866F5}" destId="{B1E3227B-9CE2-46F1-B6A3-95B1D80AD3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6C5A902-DD8C-4CF2-B991-2EBA17DD4E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3E8234EE-4319-4F13-BA90-2D820D166B4A}">
      <dgm:prSet/>
      <dgm:spPr/>
      <dgm:t>
        <a:bodyPr/>
        <a:lstStyle/>
        <a:p>
          <a:r>
            <a:rPr lang="fr-CA" b="1" i="0" dirty="0"/>
            <a:t>15 JUIN</a:t>
          </a:r>
          <a:endParaRPr lang="fr-CA" dirty="0"/>
        </a:p>
      </dgm:t>
    </dgm:pt>
    <dgm:pt modelId="{38F60EB7-7267-41D9-AF65-A23869EA0D9C}" type="parTrans" cxnId="{BBB569FB-8325-4AB8-A0D9-F8208C4E8F62}">
      <dgm:prSet/>
      <dgm:spPr/>
      <dgm:t>
        <a:bodyPr/>
        <a:lstStyle/>
        <a:p>
          <a:endParaRPr lang="fr-CA"/>
        </a:p>
      </dgm:t>
    </dgm:pt>
    <dgm:pt modelId="{70EFDF96-6FE1-4FD9-8D68-BE8546F6186E}" type="sibTrans" cxnId="{BBB569FB-8325-4AB8-A0D9-F8208C4E8F62}">
      <dgm:prSet/>
      <dgm:spPr/>
      <dgm:t>
        <a:bodyPr/>
        <a:lstStyle/>
        <a:p>
          <a:endParaRPr lang="fr-CA"/>
        </a:p>
      </dgm:t>
    </dgm:pt>
    <dgm:pt modelId="{3DFF2198-B4A1-41FF-B19C-6ED36EA7A855}">
      <dgm:prSet/>
      <dgm:spPr/>
      <dgm:t>
        <a:bodyPr/>
        <a:lstStyle/>
        <a:p>
          <a:r>
            <a:rPr lang="fr-CA" b="1" i="0"/>
            <a:t>16 JUIN</a:t>
          </a:r>
          <a:endParaRPr lang="fr-CA"/>
        </a:p>
      </dgm:t>
    </dgm:pt>
    <dgm:pt modelId="{1A5EB33E-4380-46DA-B7D5-C99FED008CD6}" type="parTrans" cxnId="{D8BFC630-A989-4E89-BFCD-924ABE0E8032}">
      <dgm:prSet/>
      <dgm:spPr/>
      <dgm:t>
        <a:bodyPr/>
        <a:lstStyle/>
        <a:p>
          <a:endParaRPr lang="fr-CA"/>
        </a:p>
      </dgm:t>
    </dgm:pt>
    <dgm:pt modelId="{5DBDE13A-3A58-4EF9-B4F7-2793BAA43906}" type="sibTrans" cxnId="{D8BFC630-A989-4E89-BFCD-924ABE0E8032}">
      <dgm:prSet/>
      <dgm:spPr/>
      <dgm:t>
        <a:bodyPr/>
        <a:lstStyle/>
        <a:p>
          <a:endParaRPr lang="fr-CA"/>
        </a:p>
      </dgm:t>
    </dgm:pt>
    <dgm:pt modelId="{504684E3-7931-4BC7-9E22-8470CCC1FBED}">
      <dgm:prSet/>
      <dgm:spPr/>
      <dgm:t>
        <a:bodyPr/>
        <a:lstStyle/>
        <a:p>
          <a:r>
            <a:rPr lang="fr-CA" b="1" i="0"/>
            <a:t>17 JUIN</a:t>
          </a:r>
          <a:endParaRPr lang="fr-CA"/>
        </a:p>
      </dgm:t>
    </dgm:pt>
    <dgm:pt modelId="{CC9ABCD6-7FDE-4E39-A41E-7BAFB5407E21}" type="parTrans" cxnId="{DAD177F7-3511-464A-8455-77F37062C967}">
      <dgm:prSet/>
      <dgm:spPr/>
      <dgm:t>
        <a:bodyPr/>
        <a:lstStyle/>
        <a:p>
          <a:endParaRPr lang="fr-CA"/>
        </a:p>
      </dgm:t>
    </dgm:pt>
    <dgm:pt modelId="{8F26C91F-1DDE-466C-AD8E-80370BBB6A55}" type="sibTrans" cxnId="{DAD177F7-3511-464A-8455-77F37062C967}">
      <dgm:prSet/>
      <dgm:spPr/>
      <dgm:t>
        <a:bodyPr/>
        <a:lstStyle/>
        <a:p>
          <a:endParaRPr lang="fr-CA"/>
        </a:p>
      </dgm:t>
    </dgm:pt>
    <dgm:pt modelId="{41AAF88C-361B-4964-BEC1-6E196D46A7E0}" type="pres">
      <dgm:prSet presAssocID="{86C5A902-DD8C-4CF2-B991-2EBA17DD4E90}" presName="Name0" presStyleCnt="0">
        <dgm:presLayoutVars>
          <dgm:dir/>
          <dgm:animLvl val="lvl"/>
          <dgm:resizeHandles val="exact"/>
        </dgm:presLayoutVars>
      </dgm:prSet>
      <dgm:spPr/>
    </dgm:pt>
    <dgm:pt modelId="{6AE0B0D8-CED8-43B1-9F9F-635AA865CF27}" type="pres">
      <dgm:prSet presAssocID="{3E8234EE-4319-4F13-BA90-2D820D166B4A}" presName="linNode" presStyleCnt="0"/>
      <dgm:spPr/>
    </dgm:pt>
    <dgm:pt modelId="{47CC8627-440C-4D37-BFBF-7E394343DC0E}" type="pres">
      <dgm:prSet presAssocID="{3E8234EE-4319-4F13-BA90-2D820D166B4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45955EE-CBD2-4BC2-BB7B-D15406F5C251}" type="pres">
      <dgm:prSet presAssocID="{70EFDF96-6FE1-4FD9-8D68-BE8546F6186E}" presName="sp" presStyleCnt="0"/>
      <dgm:spPr/>
    </dgm:pt>
    <dgm:pt modelId="{15956B3A-548F-456C-AB8E-74670B412A94}" type="pres">
      <dgm:prSet presAssocID="{3DFF2198-B4A1-41FF-B19C-6ED36EA7A855}" presName="linNode" presStyleCnt="0"/>
      <dgm:spPr/>
    </dgm:pt>
    <dgm:pt modelId="{BF2D9032-51F1-4817-87B8-1CBA2DEDB46A}" type="pres">
      <dgm:prSet presAssocID="{3DFF2198-B4A1-41FF-B19C-6ED36EA7A85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CC8FF7E-405F-4AC0-9F24-20997299C797}" type="pres">
      <dgm:prSet presAssocID="{5DBDE13A-3A58-4EF9-B4F7-2793BAA43906}" presName="sp" presStyleCnt="0"/>
      <dgm:spPr/>
    </dgm:pt>
    <dgm:pt modelId="{90991295-E791-4C6E-845E-28F41B519DDD}" type="pres">
      <dgm:prSet presAssocID="{504684E3-7931-4BC7-9E22-8470CCC1FBED}" presName="linNode" presStyleCnt="0"/>
      <dgm:spPr/>
    </dgm:pt>
    <dgm:pt modelId="{18352AD1-4F38-4D65-B9AA-B491ABAC6C90}" type="pres">
      <dgm:prSet presAssocID="{504684E3-7931-4BC7-9E22-8470CCC1FBED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4B402326-4DEE-40FF-A408-70B02EF797B6}" type="presOf" srcId="{504684E3-7931-4BC7-9E22-8470CCC1FBED}" destId="{18352AD1-4F38-4D65-B9AA-B491ABAC6C90}" srcOrd="0" destOrd="0" presId="urn:microsoft.com/office/officeart/2005/8/layout/vList5"/>
    <dgm:cxn modelId="{D8BFC630-A989-4E89-BFCD-924ABE0E8032}" srcId="{86C5A902-DD8C-4CF2-B991-2EBA17DD4E90}" destId="{3DFF2198-B4A1-41FF-B19C-6ED36EA7A855}" srcOrd="1" destOrd="0" parTransId="{1A5EB33E-4380-46DA-B7D5-C99FED008CD6}" sibTransId="{5DBDE13A-3A58-4EF9-B4F7-2793BAA43906}"/>
    <dgm:cxn modelId="{DF175F78-FA4E-4025-87B3-F8BBE8C479DB}" type="presOf" srcId="{3DFF2198-B4A1-41FF-B19C-6ED36EA7A855}" destId="{BF2D9032-51F1-4817-87B8-1CBA2DEDB46A}" srcOrd="0" destOrd="0" presId="urn:microsoft.com/office/officeart/2005/8/layout/vList5"/>
    <dgm:cxn modelId="{2F9AD67F-84D8-49F6-9010-BE6A7DC48BA9}" type="presOf" srcId="{86C5A902-DD8C-4CF2-B991-2EBA17DD4E90}" destId="{41AAF88C-361B-4964-BEC1-6E196D46A7E0}" srcOrd="0" destOrd="0" presId="urn:microsoft.com/office/officeart/2005/8/layout/vList5"/>
    <dgm:cxn modelId="{639CAD9A-EEB6-4235-9D1B-D75861D18BCF}" type="presOf" srcId="{3E8234EE-4319-4F13-BA90-2D820D166B4A}" destId="{47CC8627-440C-4D37-BFBF-7E394343DC0E}" srcOrd="0" destOrd="0" presId="urn:microsoft.com/office/officeart/2005/8/layout/vList5"/>
    <dgm:cxn modelId="{DAD177F7-3511-464A-8455-77F37062C967}" srcId="{86C5A902-DD8C-4CF2-B991-2EBA17DD4E90}" destId="{504684E3-7931-4BC7-9E22-8470CCC1FBED}" srcOrd="2" destOrd="0" parTransId="{CC9ABCD6-7FDE-4E39-A41E-7BAFB5407E21}" sibTransId="{8F26C91F-1DDE-466C-AD8E-80370BBB6A55}"/>
    <dgm:cxn modelId="{BBB569FB-8325-4AB8-A0D9-F8208C4E8F62}" srcId="{86C5A902-DD8C-4CF2-B991-2EBA17DD4E90}" destId="{3E8234EE-4319-4F13-BA90-2D820D166B4A}" srcOrd="0" destOrd="0" parTransId="{38F60EB7-7267-41D9-AF65-A23869EA0D9C}" sibTransId="{70EFDF96-6FE1-4FD9-8D68-BE8546F6186E}"/>
    <dgm:cxn modelId="{666B3893-F1DB-4664-96EF-AAFC97B0A741}" type="presParOf" srcId="{41AAF88C-361B-4964-BEC1-6E196D46A7E0}" destId="{6AE0B0D8-CED8-43B1-9F9F-635AA865CF27}" srcOrd="0" destOrd="0" presId="urn:microsoft.com/office/officeart/2005/8/layout/vList5"/>
    <dgm:cxn modelId="{C4D6FBFD-E375-4FE9-9B2B-22133F7C2702}" type="presParOf" srcId="{6AE0B0D8-CED8-43B1-9F9F-635AA865CF27}" destId="{47CC8627-440C-4D37-BFBF-7E394343DC0E}" srcOrd="0" destOrd="0" presId="urn:microsoft.com/office/officeart/2005/8/layout/vList5"/>
    <dgm:cxn modelId="{E0992D85-4B9F-46D8-AF74-1926EF22CFAC}" type="presParOf" srcId="{41AAF88C-361B-4964-BEC1-6E196D46A7E0}" destId="{945955EE-CBD2-4BC2-BB7B-D15406F5C251}" srcOrd="1" destOrd="0" presId="urn:microsoft.com/office/officeart/2005/8/layout/vList5"/>
    <dgm:cxn modelId="{E522D703-0BAE-4634-B8DB-F716BA23526B}" type="presParOf" srcId="{41AAF88C-361B-4964-BEC1-6E196D46A7E0}" destId="{15956B3A-548F-456C-AB8E-74670B412A94}" srcOrd="2" destOrd="0" presId="urn:microsoft.com/office/officeart/2005/8/layout/vList5"/>
    <dgm:cxn modelId="{0261F297-2C89-4946-BB46-9FF368A9D348}" type="presParOf" srcId="{15956B3A-548F-456C-AB8E-74670B412A94}" destId="{BF2D9032-51F1-4817-87B8-1CBA2DEDB46A}" srcOrd="0" destOrd="0" presId="urn:microsoft.com/office/officeart/2005/8/layout/vList5"/>
    <dgm:cxn modelId="{D0E020BB-6CF5-47BB-A3E6-2A873B01FA74}" type="presParOf" srcId="{41AAF88C-361B-4964-BEC1-6E196D46A7E0}" destId="{FCC8FF7E-405F-4AC0-9F24-20997299C797}" srcOrd="3" destOrd="0" presId="urn:microsoft.com/office/officeart/2005/8/layout/vList5"/>
    <dgm:cxn modelId="{6BF99FCF-718A-4844-822C-14F31F61FED9}" type="presParOf" srcId="{41AAF88C-361B-4964-BEC1-6E196D46A7E0}" destId="{90991295-E791-4C6E-845E-28F41B519DDD}" srcOrd="4" destOrd="0" presId="urn:microsoft.com/office/officeart/2005/8/layout/vList5"/>
    <dgm:cxn modelId="{739A3CC6-AF77-4F06-A5AB-4257B53F2CAF}" type="presParOf" srcId="{90991295-E791-4C6E-845E-28F41B519DDD}" destId="{18352AD1-4F38-4D65-B9AA-B491ABAC6C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b="1" dirty="0"/>
            <a:t>Hôtel-Dieu Richelieu Yamaska (Salle Gilles Viens) </a:t>
          </a:r>
          <a:r>
            <a:rPr lang="fr-CA" dirty="0"/>
            <a:t> </a:t>
          </a:r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pPr algn="ctr">
            <a:buNone/>
          </a:pPr>
          <a:r>
            <a:rPr lang="fr-CA" dirty="0"/>
            <a:t>9h00 à 16h00 </a:t>
          </a:r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dirty="0"/>
            <a:t>Destruction des bulletins</a:t>
          </a:r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r>
            <a:rPr lang="fr-CA" dirty="0"/>
            <a:t>Les bulletins de vote seront détruits le          29 juin 2026</a:t>
          </a:r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C6A570-7A87-4DB4-899E-8B8930373C7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1F7632D3-6C63-4795-8263-DE2417631DCC}">
      <dgm:prSet/>
      <dgm:spPr/>
      <dgm:t>
        <a:bodyPr/>
        <a:lstStyle/>
        <a:p>
          <a:r>
            <a:rPr lang="fr-CA" b="0" i="0" dirty="0"/>
            <a:t>Tout membre de l’équipe syndicale qui souhaite poser sa candidature à un poste en élection doit :</a:t>
          </a:r>
          <a:endParaRPr lang="fr-CA" dirty="0"/>
        </a:p>
      </dgm:t>
    </dgm:pt>
    <dgm:pt modelId="{47FAD672-D2D2-43B8-AD84-CB55B61DC024}" type="parTrans" cxnId="{4DCBC0F5-7D49-4C24-89C6-E115B94F7899}">
      <dgm:prSet/>
      <dgm:spPr/>
      <dgm:t>
        <a:bodyPr/>
        <a:lstStyle/>
        <a:p>
          <a:endParaRPr lang="fr-CA"/>
        </a:p>
      </dgm:t>
    </dgm:pt>
    <dgm:pt modelId="{20D192F2-0656-4AED-AFF9-0210CFD99A1B}" type="sibTrans" cxnId="{4DCBC0F5-7D49-4C24-89C6-E115B94F7899}">
      <dgm:prSet/>
      <dgm:spPr/>
      <dgm:t>
        <a:bodyPr/>
        <a:lstStyle/>
        <a:p>
          <a:endParaRPr lang="fr-CA"/>
        </a:p>
      </dgm:t>
    </dgm:pt>
    <dgm:pt modelId="{8B8A5FCA-8062-45E2-AD21-384CBBB6A6D0}">
      <dgm:prSet/>
      <dgm:spPr/>
      <dgm:t>
        <a:bodyPr/>
        <a:lstStyle/>
        <a:p>
          <a:r>
            <a:rPr lang="fr-CA" b="1" i="0" dirty="0"/>
            <a:t>Démissionner de son poste actuel</a:t>
          </a:r>
          <a:r>
            <a:rPr lang="fr-CA" b="0" i="0" dirty="0"/>
            <a:t>.</a:t>
          </a:r>
          <a:endParaRPr lang="fr-CA" dirty="0"/>
        </a:p>
      </dgm:t>
    </dgm:pt>
    <dgm:pt modelId="{2E9A8A02-B749-4048-8B7C-935E3F570B9E}" type="parTrans" cxnId="{BC43FECA-EA1C-4354-8FA4-301C4601D491}">
      <dgm:prSet/>
      <dgm:spPr/>
      <dgm:t>
        <a:bodyPr/>
        <a:lstStyle/>
        <a:p>
          <a:endParaRPr lang="fr-CA"/>
        </a:p>
      </dgm:t>
    </dgm:pt>
    <dgm:pt modelId="{EDFF65D7-62B0-4D1A-9AE0-BD98EDAF46C1}" type="sibTrans" cxnId="{BC43FECA-EA1C-4354-8FA4-301C4601D491}">
      <dgm:prSet/>
      <dgm:spPr/>
      <dgm:t>
        <a:bodyPr/>
        <a:lstStyle/>
        <a:p>
          <a:endParaRPr lang="fr-CA"/>
        </a:p>
      </dgm:t>
    </dgm:pt>
    <dgm:pt modelId="{51729A7B-65CD-4ED0-80F9-3939B7E2E52B}">
      <dgm:prSet/>
      <dgm:spPr/>
      <dgm:t>
        <a:bodyPr/>
        <a:lstStyle/>
        <a:p>
          <a:r>
            <a:rPr lang="fr-CA" b="0" i="0" dirty="0"/>
            <a:t>Le poste libéré sera alors automatiquement </a:t>
          </a:r>
          <a:r>
            <a:rPr lang="fr-CA" b="1" i="0" dirty="0"/>
            <a:t>mis en élection</a:t>
          </a:r>
          <a:r>
            <a:rPr lang="fr-CA" b="0" i="0" dirty="0"/>
            <a:t>.</a:t>
          </a:r>
          <a:endParaRPr lang="fr-CA" dirty="0"/>
        </a:p>
      </dgm:t>
    </dgm:pt>
    <dgm:pt modelId="{32E490CC-750A-43DF-A444-0EF9A2CDE4C4}" type="parTrans" cxnId="{FF5AE3B4-AF1B-4208-B613-7ADEFC341974}">
      <dgm:prSet/>
      <dgm:spPr/>
      <dgm:t>
        <a:bodyPr/>
        <a:lstStyle/>
        <a:p>
          <a:endParaRPr lang="fr-CA"/>
        </a:p>
      </dgm:t>
    </dgm:pt>
    <dgm:pt modelId="{36FC3474-44B7-4D1F-AC16-39A9D587C66B}" type="sibTrans" cxnId="{FF5AE3B4-AF1B-4208-B613-7ADEFC341974}">
      <dgm:prSet/>
      <dgm:spPr/>
      <dgm:t>
        <a:bodyPr/>
        <a:lstStyle/>
        <a:p>
          <a:endParaRPr lang="fr-CA"/>
        </a:p>
      </dgm:t>
    </dgm:pt>
    <dgm:pt modelId="{3FE833B9-8F06-48FA-BBB2-C8848BE0C6D6}" type="pres">
      <dgm:prSet presAssocID="{4BC6A570-7A87-4DB4-899E-8B8930373C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AC4E60-F5B6-4774-9822-DE5F0713A51B}" type="pres">
      <dgm:prSet presAssocID="{1F7632D3-6C63-4795-8263-DE2417631DCC}" presName="root" presStyleCnt="0"/>
      <dgm:spPr/>
    </dgm:pt>
    <dgm:pt modelId="{257B2DD4-7643-44E4-9E4D-67DBD00EAEF6}" type="pres">
      <dgm:prSet presAssocID="{1F7632D3-6C63-4795-8263-DE2417631DCC}" presName="rootComposite" presStyleCnt="0"/>
      <dgm:spPr/>
    </dgm:pt>
    <dgm:pt modelId="{71016EFB-E952-4892-BD5A-CDC3D8E8535C}" type="pres">
      <dgm:prSet presAssocID="{1F7632D3-6C63-4795-8263-DE2417631DCC}" presName="rootText" presStyleLbl="node1" presStyleIdx="0" presStyleCnt="1" custScaleX="114309"/>
      <dgm:spPr/>
    </dgm:pt>
    <dgm:pt modelId="{D06BBEBC-860E-47EF-AD31-8E24FD2BB9A8}" type="pres">
      <dgm:prSet presAssocID="{1F7632D3-6C63-4795-8263-DE2417631DCC}" presName="rootConnector" presStyleLbl="node1" presStyleIdx="0" presStyleCnt="1"/>
      <dgm:spPr/>
    </dgm:pt>
    <dgm:pt modelId="{A69F19CE-7CB5-4D17-B7BA-BA9DCD63F65D}" type="pres">
      <dgm:prSet presAssocID="{1F7632D3-6C63-4795-8263-DE2417631DCC}" presName="childShape" presStyleCnt="0"/>
      <dgm:spPr/>
    </dgm:pt>
    <dgm:pt modelId="{4CC51CCE-E9DB-4633-A45B-F6E27058D7E3}" type="pres">
      <dgm:prSet presAssocID="{2E9A8A02-B749-4048-8B7C-935E3F570B9E}" presName="Name13" presStyleLbl="parChTrans1D2" presStyleIdx="0" presStyleCnt="2"/>
      <dgm:spPr/>
    </dgm:pt>
    <dgm:pt modelId="{65CB4291-7CE6-466D-915A-70FFA540B9DF}" type="pres">
      <dgm:prSet presAssocID="{8B8A5FCA-8062-45E2-AD21-384CBBB6A6D0}" presName="childText" presStyleLbl="bgAcc1" presStyleIdx="0" presStyleCnt="2">
        <dgm:presLayoutVars>
          <dgm:bulletEnabled val="1"/>
        </dgm:presLayoutVars>
      </dgm:prSet>
      <dgm:spPr/>
    </dgm:pt>
    <dgm:pt modelId="{1EE94529-53AA-463A-A24F-8D48C377F5DB}" type="pres">
      <dgm:prSet presAssocID="{32E490CC-750A-43DF-A444-0EF9A2CDE4C4}" presName="Name13" presStyleLbl="parChTrans1D2" presStyleIdx="1" presStyleCnt="2"/>
      <dgm:spPr/>
    </dgm:pt>
    <dgm:pt modelId="{F5E16911-2D8B-4B20-856D-E01542463394}" type="pres">
      <dgm:prSet presAssocID="{51729A7B-65CD-4ED0-80F9-3939B7E2E52B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22FA4520-EECE-401A-A36E-1D2020D4A062}" type="presOf" srcId="{1F7632D3-6C63-4795-8263-DE2417631DCC}" destId="{71016EFB-E952-4892-BD5A-CDC3D8E8535C}" srcOrd="0" destOrd="0" presId="urn:microsoft.com/office/officeart/2005/8/layout/hierarchy3"/>
    <dgm:cxn modelId="{EE525F30-B1C5-417A-BD5D-C79D5CA7B69B}" type="presOf" srcId="{8B8A5FCA-8062-45E2-AD21-384CBBB6A6D0}" destId="{65CB4291-7CE6-466D-915A-70FFA540B9DF}" srcOrd="0" destOrd="0" presId="urn:microsoft.com/office/officeart/2005/8/layout/hierarchy3"/>
    <dgm:cxn modelId="{A1480136-0E26-4BEE-8AFC-0F60CC681AE2}" type="presOf" srcId="{51729A7B-65CD-4ED0-80F9-3939B7E2E52B}" destId="{F5E16911-2D8B-4B20-856D-E01542463394}" srcOrd="0" destOrd="0" presId="urn:microsoft.com/office/officeart/2005/8/layout/hierarchy3"/>
    <dgm:cxn modelId="{D227885E-D656-45DA-B86E-9F18CFF0D317}" type="presOf" srcId="{2E9A8A02-B749-4048-8B7C-935E3F570B9E}" destId="{4CC51CCE-E9DB-4633-A45B-F6E27058D7E3}" srcOrd="0" destOrd="0" presId="urn:microsoft.com/office/officeart/2005/8/layout/hierarchy3"/>
    <dgm:cxn modelId="{A62A274E-C656-44C1-9FE9-F7B04DEB707C}" type="presOf" srcId="{4BC6A570-7A87-4DB4-899E-8B8930373C7C}" destId="{3FE833B9-8F06-48FA-BBB2-C8848BE0C6D6}" srcOrd="0" destOrd="0" presId="urn:microsoft.com/office/officeart/2005/8/layout/hierarchy3"/>
    <dgm:cxn modelId="{FF5AE3B4-AF1B-4208-B613-7ADEFC341974}" srcId="{1F7632D3-6C63-4795-8263-DE2417631DCC}" destId="{51729A7B-65CD-4ED0-80F9-3939B7E2E52B}" srcOrd="1" destOrd="0" parTransId="{32E490CC-750A-43DF-A444-0EF9A2CDE4C4}" sibTransId="{36FC3474-44B7-4D1F-AC16-39A9D587C66B}"/>
    <dgm:cxn modelId="{603A56BB-4032-44C9-B08A-60D879BD07FD}" type="presOf" srcId="{1F7632D3-6C63-4795-8263-DE2417631DCC}" destId="{D06BBEBC-860E-47EF-AD31-8E24FD2BB9A8}" srcOrd="1" destOrd="0" presId="urn:microsoft.com/office/officeart/2005/8/layout/hierarchy3"/>
    <dgm:cxn modelId="{BC43FECA-EA1C-4354-8FA4-301C4601D491}" srcId="{1F7632D3-6C63-4795-8263-DE2417631DCC}" destId="{8B8A5FCA-8062-45E2-AD21-384CBBB6A6D0}" srcOrd="0" destOrd="0" parTransId="{2E9A8A02-B749-4048-8B7C-935E3F570B9E}" sibTransId="{EDFF65D7-62B0-4D1A-9AE0-BD98EDAF46C1}"/>
    <dgm:cxn modelId="{2C228CF0-585F-45FF-9251-9A34379E72BD}" type="presOf" srcId="{32E490CC-750A-43DF-A444-0EF9A2CDE4C4}" destId="{1EE94529-53AA-463A-A24F-8D48C377F5DB}" srcOrd="0" destOrd="0" presId="urn:microsoft.com/office/officeart/2005/8/layout/hierarchy3"/>
    <dgm:cxn modelId="{4DCBC0F5-7D49-4C24-89C6-E115B94F7899}" srcId="{4BC6A570-7A87-4DB4-899E-8B8930373C7C}" destId="{1F7632D3-6C63-4795-8263-DE2417631DCC}" srcOrd="0" destOrd="0" parTransId="{47FAD672-D2D2-43B8-AD84-CB55B61DC024}" sibTransId="{20D192F2-0656-4AED-AFF9-0210CFD99A1B}"/>
    <dgm:cxn modelId="{F437B087-038D-466D-AA42-B1E394CF3551}" type="presParOf" srcId="{3FE833B9-8F06-48FA-BBB2-C8848BE0C6D6}" destId="{88AC4E60-F5B6-4774-9822-DE5F0713A51B}" srcOrd="0" destOrd="0" presId="urn:microsoft.com/office/officeart/2005/8/layout/hierarchy3"/>
    <dgm:cxn modelId="{5609A694-76B5-4630-91B1-BFD7C56B16AB}" type="presParOf" srcId="{88AC4E60-F5B6-4774-9822-DE5F0713A51B}" destId="{257B2DD4-7643-44E4-9E4D-67DBD00EAEF6}" srcOrd="0" destOrd="0" presId="urn:microsoft.com/office/officeart/2005/8/layout/hierarchy3"/>
    <dgm:cxn modelId="{3E0BD229-8FBF-4D72-8F79-57225BA266AD}" type="presParOf" srcId="{257B2DD4-7643-44E4-9E4D-67DBD00EAEF6}" destId="{71016EFB-E952-4892-BD5A-CDC3D8E8535C}" srcOrd="0" destOrd="0" presId="urn:microsoft.com/office/officeart/2005/8/layout/hierarchy3"/>
    <dgm:cxn modelId="{C34EAA49-7DD9-4A65-934A-DC9F54C9A308}" type="presParOf" srcId="{257B2DD4-7643-44E4-9E4D-67DBD00EAEF6}" destId="{D06BBEBC-860E-47EF-AD31-8E24FD2BB9A8}" srcOrd="1" destOrd="0" presId="urn:microsoft.com/office/officeart/2005/8/layout/hierarchy3"/>
    <dgm:cxn modelId="{D8F36A87-2FBB-42C6-B616-748A131511B2}" type="presParOf" srcId="{88AC4E60-F5B6-4774-9822-DE5F0713A51B}" destId="{A69F19CE-7CB5-4D17-B7BA-BA9DCD63F65D}" srcOrd="1" destOrd="0" presId="urn:microsoft.com/office/officeart/2005/8/layout/hierarchy3"/>
    <dgm:cxn modelId="{8D7B2F21-129D-45AC-95B5-9CA26D804F80}" type="presParOf" srcId="{A69F19CE-7CB5-4D17-B7BA-BA9DCD63F65D}" destId="{4CC51CCE-E9DB-4633-A45B-F6E27058D7E3}" srcOrd="0" destOrd="0" presId="urn:microsoft.com/office/officeart/2005/8/layout/hierarchy3"/>
    <dgm:cxn modelId="{C207C3B8-E9B6-43A5-9087-41A2427E18AA}" type="presParOf" srcId="{A69F19CE-7CB5-4D17-B7BA-BA9DCD63F65D}" destId="{65CB4291-7CE6-466D-915A-70FFA540B9DF}" srcOrd="1" destOrd="0" presId="urn:microsoft.com/office/officeart/2005/8/layout/hierarchy3"/>
    <dgm:cxn modelId="{6C440E5E-ABEE-4B12-98F4-E8809223BEEF}" type="presParOf" srcId="{A69F19CE-7CB5-4D17-B7BA-BA9DCD63F65D}" destId="{1EE94529-53AA-463A-A24F-8D48C377F5DB}" srcOrd="2" destOrd="0" presId="urn:microsoft.com/office/officeart/2005/8/layout/hierarchy3"/>
    <dgm:cxn modelId="{C0A7106E-E5FD-4066-8005-62A485313FD8}" type="presParOf" srcId="{A69F19CE-7CB5-4D17-B7BA-BA9DCD63F65D}" destId="{F5E16911-2D8B-4B20-856D-E0154246339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FF5F0D-B377-43D2-9E9F-3D08A8B2D9F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BA7ED131-0048-4EE7-98DF-53FD10DBF05C}">
      <dgm:prSet custT="1"/>
      <dgm:spPr/>
      <dgm:t>
        <a:bodyPr/>
        <a:lstStyle/>
        <a:p>
          <a:r>
            <a:rPr lang="fr-CA" sz="1900" b="0" i="0" dirty="0"/>
            <a:t>Entre la réunion du conseil syndical et la première journée de l’assemblée générale, la personne concernée devra :</a:t>
          </a:r>
          <a:endParaRPr lang="fr-CA" sz="1900" dirty="0"/>
        </a:p>
      </dgm:t>
    </dgm:pt>
    <dgm:pt modelId="{90FCA48A-5928-4D8C-B07E-1A74CE8A628E}" type="parTrans" cxnId="{B85EB9EB-D15A-4AA5-9003-43146F288A2C}">
      <dgm:prSet/>
      <dgm:spPr/>
      <dgm:t>
        <a:bodyPr/>
        <a:lstStyle/>
        <a:p>
          <a:endParaRPr lang="fr-CA"/>
        </a:p>
      </dgm:t>
    </dgm:pt>
    <dgm:pt modelId="{59AB7E63-8BD0-4385-BBC8-F8FCE6C2D237}" type="sibTrans" cxnId="{B85EB9EB-D15A-4AA5-9003-43146F288A2C}">
      <dgm:prSet/>
      <dgm:spPr/>
      <dgm:t>
        <a:bodyPr/>
        <a:lstStyle/>
        <a:p>
          <a:endParaRPr lang="fr-CA"/>
        </a:p>
      </dgm:t>
    </dgm:pt>
    <dgm:pt modelId="{DFDF12D6-CE06-44A9-A52D-28F27D33E9F1}">
      <dgm:prSet/>
      <dgm:spPr/>
      <dgm:t>
        <a:bodyPr/>
        <a:lstStyle/>
        <a:p>
          <a:r>
            <a:rPr lang="fr-CA" b="0" i="0"/>
            <a:t>Informer officiellement son intention de poser sa candidature à un autre poste;</a:t>
          </a:r>
          <a:endParaRPr lang="fr-CA"/>
        </a:p>
      </dgm:t>
    </dgm:pt>
    <dgm:pt modelId="{666D757B-4802-4842-BC44-4B9703DC0841}" type="parTrans" cxnId="{015E1A29-32BA-45BA-BA49-947A15C42897}">
      <dgm:prSet/>
      <dgm:spPr/>
      <dgm:t>
        <a:bodyPr/>
        <a:lstStyle/>
        <a:p>
          <a:endParaRPr lang="fr-CA"/>
        </a:p>
      </dgm:t>
    </dgm:pt>
    <dgm:pt modelId="{A75B2FB9-FAB4-4B9B-8A22-A73922969C63}" type="sibTrans" cxnId="{015E1A29-32BA-45BA-BA49-947A15C42897}">
      <dgm:prSet/>
      <dgm:spPr/>
      <dgm:t>
        <a:bodyPr/>
        <a:lstStyle/>
        <a:p>
          <a:endParaRPr lang="fr-CA"/>
        </a:p>
      </dgm:t>
    </dgm:pt>
    <dgm:pt modelId="{8E9D4B6F-A69C-4F6A-9D50-295E3916C51A}">
      <dgm:prSet/>
      <dgm:spPr/>
      <dgm:t>
        <a:bodyPr/>
        <a:lstStyle/>
        <a:p>
          <a:r>
            <a:rPr lang="fr-CA" b="0" i="0"/>
            <a:t>Confirmer sa démission du poste qu’elle occupe.</a:t>
          </a:r>
          <a:endParaRPr lang="fr-CA"/>
        </a:p>
      </dgm:t>
    </dgm:pt>
    <dgm:pt modelId="{3CC7B8B9-F9F5-45E0-93A5-97253259C7E0}" type="parTrans" cxnId="{46845661-A309-4D1E-879E-DC08F8FC565D}">
      <dgm:prSet/>
      <dgm:spPr/>
      <dgm:t>
        <a:bodyPr/>
        <a:lstStyle/>
        <a:p>
          <a:endParaRPr lang="fr-CA"/>
        </a:p>
      </dgm:t>
    </dgm:pt>
    <dgm:pt modelId="{C5D7ECA1-BC71-4CFF-948F-581AF6E9CA80}" type="sibTrans" cxnId="{46845661-A309-4D1E-879E-DC08F8FC565D}">
      <dgm:prSet/>
      <dgm:spPr/>
      <dgm:t>
        <a:bodyPr/>
        <a:lstStyle/>
        <a:p>
          <a:endParaRPr lang="fr-CA"/>
        </a:p>
      </dgm:t>
    </dgm:pt>
    <dgm:pt modelId="{7639715F-86FC-4D0E-8BDF-244DAE2DADCF}" type="pres">
      <dgm:prSet presAssocID="{4DFF5F0D-B377-43D2-9E9F-3D08A8B2D9F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53B130-52FD-46C8-8965-602698ABD908}" type="pres">
      <dgm:prSet presAssocID="{BA7ED131-0048-4EE7-98DF-53FD10DBF05C}" presName="root" presStyleCnt="0"/>
      <dgm:spPr/>
    </dgm:pt>
    <dgm:pt modelId="{96491639-F8C1-4E73-93F4-4CDAF041FAE3}" type="pres">
      <dgm:prSet presAssocID="{BA7ED131-0048-4EE7-98DF-53FD10DBF05C}" presName="rootComposite" presStyleCnt="0"/>
      <dgm:spPr/>
    </dgm:pt>
    <dgm:pt modelId="{49C7D9E0-8C27-4CB3-9BA7-1E4FAA8A373F}" type="pres">
      <dgm:prSet presAssocID="{BA7ED131-0048-4EE7-98DF-53FD10DBF05C}" presName="rootText" presStyleLbl="node1" presStyleIdx="0" presStyleCnt="1" custScaleX="120665"/>
      <dgm:spPr/>
    </dgm:pt>
    <dgm:pt modelId="{5CC37B9D-188E-42AB-93BF-01B2B61459DE}" type="pres">
      <dgm:prSet presAssocID="{BA7ED131-0048-4EE7-98DF-53FD10DBF05C}" presName="rootConnector" presStyleLbl="node1" presStyleIdx="0" presStyleCnt="1"/>
      <dgm:spPr/>
    </dgm:pt>
    <dgm:pt modelId="{6232152A-21A3-46B4-932C-73E6A4BD1D4C}" type="pres">
      <dgm:prSet presAssocID="{BA7ED131-0048-4EE7-98DF-53FD10DBF05C}" presName="childShape" presStyleCnt="0"/>
      <dgm:spPr/>
    </dgm:pt>
    <dgm:pt modelId="{2D821D64-768E-43E3-96C4-6AE8850536B0}" type="pres">
      <dgm:prSet presAssocID="{666D757B-4802-4842-BC44-4B9703DC0841}" presName="Name13" presStyleLbl="parChTrans1D2" presStyleIdx="0" presStyleCnt="2"/>
      <dgm:spPr/>
    </dgm:pt>
    <dgm:pt modelId="{0B30BADD-C917-4EF7-9C87-4F100A95AA6F}" type="pres">
      <dgm:prSet presAssocID="{DFDF12D6-CE06-44A9-A52D-28F27D33E9F1}" presName="childText" presStyleLbl="bgAcc1" presStyleIdx="0" presStyleCnt="2">
        <dgm:presLayoutVars>
          <dgm:bulletEnabled val="1"/>
        </dgm:presLayoutVars>
      </dgm:prSet>
      <dgm:spPr/>
    </dgm:pt>
    <dgm:pt modelId="{C99177DF-85C9-4FFC-8DAA-151FE5CCAF32}" type="pres">
      <dgm:prSet presAssocID="{3CC7B8B9-F9F5-45E0-93A5-97253259C7E0}" presName="Name13" presStyleLbl="parChTrans1D2" presStyleIdx="1" presStyleCnt="2"/>
      <dgm:spPr/>
    </dgm:pt>
    <dgm:pt modelId="{B7111352-FA61-4E13-9106-5C9953E05620}" type="pres">
      <dgm:prSet presAssocID="{8E9D4B6F-A69C-4F6A-9D50-295E3916C51A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2765F10E-1B6E-4240-BF54-2539B06CCAB8}" type="presOf" srcId="{666D757B-4802-4842-BC44-4B9703DC0841}" destId="{2D821D64-768E-43E3-96C4-6AE8850536B0}" srcOrd="0" destOrd="0" presId="urn:microsoft.com/office/officeart/2005/8/layout/hierarchy3"/>
    <dgm:cxn modelId="{015E1A29-32BA-45BA-BA49-947A15C42897}" srcId="{BA7ED131-0048-4EE7-98DF-53FD10DBF05C}" destId="{DFDF12D6-CE06-44A9-A52D-28F27D33E9F1}" srcOrd="0" destOrd="0" parTransId="{666D757B-4802-4842-BC44-4B9703DC0841}" sibTransId="{A75B2FB9-FAB4-4B9B-8A22-A73922969C63}"/>
    <dgm:cxn modelId="{46845661-A309-4D1E-879E-DC08F8FC565D}" srcId="{BA7ED131-0048-4EE7-98DF-53FD10DBF05C}" destId="{8E9D4B6F-A69C-4F6A-9D50-295E3916C51A}" srcOrd="1" destOrd="0" parTransId="{3CC7B8B9-F9F5-45E0-93A5-97253259C7E0}" sibTransId="{C5D7ECA1-BC71-4CFF-948F-581AF6E9CA80}"/>
    <dgm:cxn modelId="{8D24856B-82B0-4892-98FA-06651C50F5D1}" type="presOf" srcId="{BA7ED131-0048-4EE7-98DF-53FD10DBF05C}" destId="{5CC37B9D-188E-42AB-93BF-01B2B61459DE}" srcOrd="1" destOrd="0" presId="urn:microsoft.com/office/officeart/2005/8/layout/hierarchy3"/>
    <dgm:cxn modelId="{6AC74E8C-A41C-432F-BE8C-37DDCCE6B239}" type="presOf" srcId="{3CC7B8B9-F9F5-45E0-93A5-97253259C7E0}" destId="{C99177DF-85C9-4FFC-8DAA-151FE5CCAF32}" srcOrd="0" destOrd="0" presId="urn:microsoft.com/office/officeart/2005/8/layout/hierarchy3"/>
    <dgm:cxn modelId="{843DEBAF-CF80-429B-8449-0F0C6CD62D28}" type="presOf" srcId="{4DFF5F0D-B377-43D2-9E9F-3D08A8B2D9FD}" destId="{7639715F-86FC-4D0E-8BDF-244DAE2DADCF}" srcOrd="0" destOrd="0" presId="urn:microsoft.com/office/officeart/2005/8/layout/hierarchy3"/>
    <dgm:cxn modelId="{ED3AAACA-D3D7-4A9F-A650-98642C16E2E3}" type="presOf" srcId="{8E9D4B6F-A69C-4F6A-9D50-295E3916C51A}" destId="{B7111352-FA61-4E13-9106-5C9953E05620}" srcOrd="0" destOrd="0" presId="urn:microsoft.com/office/officeart/2005/8/layout/hierarchy3"/>
    <dgm:cxn modelId="{39A0ABCF-0BF7-404D-87D0-B41D1C160D85}" type="presOf" srcId="{BA7ED131-0048-4EE7-98DF-53FD10DBF05C}" destId="{49C7D9E0-8C27-4CB3-9BA7-1E4FAA8A373F}" srcOrd="0" destOrd="0" presId="urn:microsoft.com/office/officeart/2005/8/layout/hierarchy3"/>
    <dgm:cxn modelId="{DD4EE6CF-7F45-47C0-8024-F1716F0F62BA}" type="presOf" srcId="{DFDF12D6-CE06-44A9-A52D-28F27D33E9F1}" destId="{0B30BADD-C917-4EF7-9C87-4F100A95AA6F}" srcOrd="0" destOrd="0" presId="urn:microsoft.com/office/officeart/2005/8/layout/hierarchy3"/>
    <dgm:cxn modelId="{B85EB9EB-D15A-4AA5-9003-43146F288A2C}" srcId="{4DFF5F0D-B377-43D2-9E9F-3D08A8B2D9FD}" destId="{BA7ED131-0048-4EE7-98DF-53FD10DBF05C}" srcOrd="0" destOrd="0" parTransId="{90FCA48A-5928-4D8C-B07E-1A74CE8A628E}" sibTransId="{59AB7E63-8BD0-4385-BBC8-F8FCE6C2D237}"/>
    <dgm:cxn modelId="{6AA7AFB6-40B3-4CA7-9FFB-FDDF3BEB7F7D}" type="presParOf" srcId="{7639715F-86FC-4D0E-8BDF-244DAE2DADCF}" destId="{8653B130-52FD-46C8-8965-602698ABD908}" srcOrd="0" destOrd="0" presId="urn:microsoft.com/office/officeart/2005/8/layout/hierarchy3"/>
    <dgm:cxn modelId="{8E1BF518-8523-4958-8422-48F87ACD50DB}" type="presParOf" srcId="{8653B130-52FD-46C8-8965-602698ABD908}" destId="{96491639-F8C1-4E73-93F4-4CDAF041FAE3}" srcOrd="0" destOrd="0" presId="urn:microsoft.com/office/officeart/2005/8/layout/hierarchy3"/>
    <dgm:cxn modelId="{D36E5A78-FE05-4206-A203-E7D133C39064}" type="presParOf" srcId="{96491639-F8C1-4E73-93F4-4CDAF041FAE3}" destId="{49C7D9E0-8C27-4CB3-9BA7-1E4FAA8A373F}" srcOrd="0" destOrd="0" presId="urn:microsoft.com/office/officeart/2005/8/layout/hierarchy3"/>
    <dgm:cxn modelId="{41B3FFAF-BEB4-4A78-907F-AA2502BC0DB7}" type="presParOf" srcId="{96491639-F8C1-4E73-93F4-4CDAF041FAE3}" destId="{5CC37B9D-188E-42AB-93BF-01B2B61459DE}" srcOrd="1" destOrd="0" presId="urn:microsoft.com/office/officeart/2005/8/layout/hierarchy3"/>
    <dgm:cxn modelId="{260E216E-DBF2-41B4-9331-520977CED1DF}" type="presParOf" srcId="{8653B130-52FD-46C8-8965-602698ABD908}" destId="{6232152A-21A3-46B4-932C-73E6A4BD1D4C}" srcOrd="1" destOrd="0" presId="urn:microsoft.com/office/officeart/2005/8/layout/hierarchy3"/>
    <dgm:cxn modelId="{9864A04B-C695-47AA-AA0B-1FEF72BD217A}" type="presParOf" srcId="{6232152A-21A3-46B4-932C-73E6A4BD1D4C}" destId="{2D821D64-768E-43E3-96C4-6AE8850536B0}" srcOrd="0" destOrd="0" presId="urn:microsoft.com/office/officeart/2005/8/layout/hierarchy3"/>
    <dgm:cxn modelId="{38C893D4-D24D-4D49-92A0-55DC3EA4C309}" type="presParOf" srcId="{6232152A-21A3-46B4-932C-73E6A4BD1D4C}" destId="{0B30BADD-C917-4EF7-9C87-4F100A95AA6F}" srcOrd="1" destOrd="0" presId="urn:microsoft.com/office/officeart/2005/8/layout/hierarchy3"/>
    <dgm:cxn modelId="{100DE5FB-1871-4C98-82AE-27E280B8F2A0}" type="presParOf" srcId="{6232152A-21A3-46B4-932C-73E6A4BD1D4C}" destId="{C99177DF-85C9-4FFC-8DAA-151FE5CCAF32}" srcOrd="2" destOrd="0" presId="urn:microsoft.com/office/officeart/2005/8/layout/hierarchy3"/>
    <dgm:cxn modelId="{8D7BABF8-5552-4CF4-9615-463C660088EC}" type="presParOf" srcId="{6232152A-21A3-46B4-932C-73E6A4BD1D4C}" destId="{B7111352-FA61-4E13-9106-5C9953E0562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10400F-0841-4351-98ED-3175848924B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BFCE79D5-BFE7-41DF-BF27-3BA4C7E30097}">
      <dgm:prSet/>
      <dgm:spPr/>
      <dgm:t>
        <a:bodyPr/>
        <a:lstStyle/>
        <a:p>
          <a:r>
            <a:rPr lang="fr-CA" dirty="0"/>
            <a:t>Cette procédure vise à </a:t>
          </a:r>
          <a:r>
            <a:rPr lang="fr-CA" b="1" dirty="0"/>
            <a:t>éviter tout poste vacant</a:t>
          </a:r>
          <a:r>
            <a:rPr lang="fr-CA" dirty="0"/>
            <a:t>.</a:t>
          </a:r>
        </a:p>
      </dgm:t>
    </dgm:pt>
    <dgm:pt modelId="{D7245BC2-F841-4A65-8A60-390EA0B717C2}" type="parTrans" cxnId="{86755B9F-466F-4308-AF4C-51ED855FE5A8}">
      <dgm:prSet/>
      <dgm:spPr/>
      <dgm:t>
        <a:bodyPr/>
        <a:lstStyle/>
        <a:p>
          <a:endParaRPr lang="fr-CA"/>
        </a:p>
      </dgm:t>
    </dgm:pt>
    <dgm:pt modelId="{AD77B65B-8E1D-4E38-A732-6E3C7146735E}" type="sibTrans" cxnId="{86755B9F-466F-4308-AF4C-51ED855FE5A8}">
      <dgm:prSet/>
      <dgm:spPr/>
      <dgm:t>
        <a:bodyPr/>
        <a:lstStyle/>
        <a:p>
          <a:endParaRPr lang="fr-CA"/>
        </a:p>
      </dgm:t>
    </dgm:pt>
    <dgm:pt modelId="{EBFE0771-2EBF-406C-9EAA-6A5F996D9AEE}" type="pres">
      <dgm:prSet presAssocID="{B410400F-0841-4351-98ED-3175848924B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6748420-7E21-449A-87F3-541E8503EEF5}" type="pres">
      <dgm:prSet presAssocID="{BFCE79D5-BFE7-41DF-BF27-3BA4C7E30097}" presName="root" presStyleCnt="0"/>
      <dgm:spPr/>
    </dgm:pt>
    <dgm:pt modelId="{5FADD21B-C61B-468D-8BA9-AC6EEF4B880B}" type="pres">
      <dgm:prSet presAssocID="{BFCE79D5-BFE7-41DF-BF27-3BA4C7E30097}" presName="rootComposite" presStyleCnt="0"/>
      <dgm:spPr/>
    </dgm:pt>
    <dgm:pt modelId="{7DF29272-7CFC-4A84-8B6C-F7C49A2AFDE4}" type="pres">
      <dgm:prSet presAssocID="{BFCE79D5-BFE7-41DF-BF27-3BA4C7E30097}" presName="rootText" presStyleLbl="node1" presStyleIdx="0" presStyleCnt="1"/>
      <dgm:spPr/>
    </dgm:pt>
    <dgm:pt modelId="{C5484D80-13C6-42C4-B7CC-0130E5CB18A8}" type="pres">
      <dgm:prSet presAssocID="{BFCE79D5-BFE7-41DF-BF27-3BA4C7E30097}" presName="rootConnector" presStyleLbl="node1" presStyleIdx="0" presStyleCnt="1"/>
      <dgm:spPr/>
    </dgm:pt>
    <dgm:pt modelId="{7DE1001F-617A-4C26-9ABF-436E5F6B4EAF}" type="pres">
      <dgm:prSet presAssocID="{BFCE79D5-BFE7-41DF-BF27-3BA4C7E30097}" presName="childShape" presStyleCnt="0"/>
      <dgm:spPr/>
    </dgm:pt>
  </dgm:ptLst>
  <dgm:cxnLst>
    <dgm:cxn modelId="{B32FC008-7165-41D5-A0C4-56F66068F376}" type="presOf" srcId="{B410400F-0841-4351-98ED-3175848924BD}" destId="{EBFE0771-2EBF-406C-9EAA-6A5F996D9AEE}" srcOrd="0" destOrd="0" presId="urn:microsoft.com/office/officeart/2005/8/layout/hierarchy3"/>
    <dgm:cxn modelId="{89833C6D-BFFF-4504-9A71-35ECF8417CDE}" type="presOf" srcId="{BFCE79D5-BFE7-41DF-BF27-3BA4C7E30097}" destId="{C5484D80-13C6-42C4-B7CC-0130E5CB18A8}" srcOrd="1" destOrd="0" presId="urn:microsoft.com/office/officeart/2005/8/layout/hierarchy3"/>
    <dgm:cxn modelId="{86755B9F-466F-4308-AF4C-51ED855FE5A8}" srcId="{B410400F-0841-4351-98ED-3175848924BD}" destId="{BFCE79D5-BFE7-41DF-BF27-3BA4C7E30097}" srcOrd="0" destOrd="0" parTransId="{D7245BC2-F841-4A65-8A60-390EA0B717C2}" sibTransId="{AD77B65B-8E1D-4E38-A732-6E3C7146735E}"/>
    <dgm:cxn modelId="{1C4962A2-63D4-46D4-98E1-DFA2CFA0C4BD}" type="presOf" srcId="{BFCE79D5-BFE7-41DF-BF27-3BA4C7E30097}" destId="{7DF29272-7CFC-4A84-8B6C-F7C49A2AFDE4}" srcOrd="0" destOrd="0" presId="urn:microsoft.com/office/officeart/2005/8/layout/hierarchy3"/>
    <dgm:cxn modelId="{23DF8A79-2421-4AC2-BB07-2AB8BCAF6A63}" type="presParOf" srcId="{EBFE0771-2EBF-406C-9EAA-6A5F996D9AEE}" destId="{A6748420-7E21-449A-87F3-541E8503EEF5}" srcOrd="0" destOrd="0" presId="urn:microsoft.com/office/officeart/2005/8/layout/hierarchy3"/>
    <dgm:cxn modelId="{E17CB05C-2189-4877-AA26-DB172546187F}" type="presParOf" srcId="{A6748420-7E21-449A-87F3-541E8503EEF5}" destId="{5FADD21B-C61B-468D-8BA9-AC6EEF4B880B}" srcOrd="0" destOrd="0" presId="urn:microsoft.com/office/officeart/2005/8/layout/hierarchy3"/>
    <dgm:cxn modelId="{85E65A2C-C911-4EA1-8498-588D1849E3D6}" type="presParOf" srcId="{5FADD21B-C61B-468D-8BA9-AC6EEF4B880B}" destId="{7DF29272-7CFC-4A84-8B6C-F7C49A2AFDE4}" srcOrd="0" destOrd="0" presId="urn:microsoft.com/office/officeart/2005/8/layout/hierarchy3"/>
    <dgm:cxn modelId="{48F46854-C416-4779-8E9F-44BB18F9EECA}" type="presParOf" srcId="{5FADD21B-C61B-468D-8BA9-AC6EEF4B880B}" destId="{C5484D80-13C6-42C4-B7CC-0130E5CB18A8}" srcOrd="1" destOrd="0" presId="urn:microsoft.com/office/officeart/2005/8/layout/hierarchy3"/>
    <dgm:cxn modelId="{420EC667-2F28-433F-B33F-1B7DD15C955E}" type="presParOf" srcId="{A6748420-7E21-449A-87F3-541E8503EEF5}" destId="{7DE1001F-617A-4C26-9ABF-436E5F6B4EA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B2C702-95C2-4E0B-B674-C21884CCB6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B018EE2E-A33C-4C10-B609-3B206AB10458}">
      <dgm:prSet/>
      <dgm:spPr/>
      <dgm:t>
        <a:bodyPr/>
        <a:lstStyle/>
        <a:p>
          <a:r>
            <a:rPr lang="fr-CA" b="0" i="0"/>
            <a:t>Tous membres sont autorisés à publier et partager des candidatures (vidéo, CV, etc.) sur leur </a:t>
          </a:r>
          <a:r>
            <a:rPr lang="fr-CA" b="1" i="0"/>
            <a:t>page Facebook personnelle</a:t>
          </a:r>
          <a:r>
            <a:rPr lang="fr-CA" b="0" i="0"/>
            <a:t>.</a:t>
          </a:r>
          <a:endParaRPr lang="fr-CA"/>
        </a:p>
      </dgm:t>
    </dgm:pt>
    <dgm:pt modelId="{074118E9-826D-4D1F-AA4F-5B23340F5A24}" type="parTrans" cxnId="{E590E453-6DA2-4765-91DB-174D318692F8}">
      <dgm:prSet/>
      <dgm:spPr/>
      <dgm:t>
        <a:bodyPr/>
        <a:lstStyle/>
        <a:p>
          <a:endParaRPr lang="fr-CA"/>
        </a:p>
      </dgm:t>
    </dgm:pt>
    <dgm:pt modelId="{973DE280-6225-4BDE-A0F1-E3687E08FAFB}" type="sibTrans" cxnId="{E590E453-6DA2-4765-91DB-174D318692F8}">
      <dgm:prSet/>
      <dgm:spPr/>
      <dgm:t>
        <a:bodyPr/>
        <a:lstStyle/>
        <a:p>
          <a:endParaRPr lang="fr-CA"/>
        </a:p>
      </dgm:t>
    </dgm:pt>
    <dgm:pt modelId="{EF47C66F-6B0D-42D3-B61C-114666C145A8}">
      <dgm:prSet/>
      <dgm:spPr/>
      <dgm:t>
        <a:bodyPr/>
        <a:lstStyle/>
        <a:p>
          <a:r>
            <a:rPr lang="fr-CA" b="0" i="0" dirty="0"/>
            <a:t>Toutefois, pour les </a:t>
          </a:r>
          <a:r>
            <a:rPr lang="fr-CA" b="1" i="0" dirty="0"/>
            <a:t>deux publications officielles</a:t>
          </a:r>
          <a:r>
            <a:rPr lang="fr-CA" b="0" i="0" dirty="0"/>
            <a:t> effectuées sur la </a:t>
          </a:r>
          <a:r>
            <a:rPr lang="fr-CA" b="1" i="0" dirty="0"/>
            <a:t>page Facebook du syndicat</a:t>
          </a:r>
          <a:r>
            <a:rPr lang="fr-CA" b="0" i="0" dirty="0"/>
            <a:t>, seule la </a:t>
          </a:r>
          <a:r>
            <a:rPr lang="fr-CA" b="1" i="0" dirty="0"/>
            <a:t>fiche de candidature officielle</a:t>
          </a:r>
          <a:r>
            <a:rPr lang="fr-CA" b="0" i="0" dirty="0"/>
            <a:t> sera publiée.</a:t>
          </a:r>
          <a:endParaRPr lang="fr-CA" dirty="0"/>
        </a:p>
      </dgm:t>
    </dgm:pt>
    <dgm:pt modelId="{5CEC5D83-12F7-47FE-95CD-ACEBECAA1176}" type="parTrans" cxnId="{5187EDB1-3A7F-4B5C-BA68-48B6CA4BCA59}">
      <dgm:prSet/>
      <dgm:spPr/>
      <dgm:t>
        <a:bodyPr/>
        <a:lstStyle/>
        <a:p>
          <a:endParaRPr lang="fr-CA"/>
        </a:p>
      </dgm:t>
    </dgm:pt>
    <dgm:pt modelId="{9E3D970F-0231-4E51-85F4-FDE9C2BA522C}" type="sibTrans" cxnId="{5187EDB1-3A7F-4B5C-BA68-48B6CA4BCA59}">
      <dgm:prSet/>
      <dgm:spPr/>
      <dgm:t>
        <a:bodyPr/>
        <a:lstStyle/>
        <a:p>
          <a:endParaRPr lang="fr-CA"/>
        </a:p>
      </dgm:t>
    </dgm:pt>
    <dgm:pt modelId="{51B12DE0-31AF-4C9E-A831-F15FA6DA6280}" type="pres">
      <dgm:prSet presAssocID="{E5B2C702-95C2-4E0B-B674-C21884CCB698}" presName="linear" presStyleCnt="0">
        <dgm:presLayoutVars>
          <dgm:animLvl val="lvl"/>
          <dgm:resizeHandles val="exact"/>
        </dgm:presLayoutVars>
      </dgm:prSet>
      <dgm:spPr/>
    </dgm:pt>
    <dgm:pt modelId="{7F34E77D-EE6D-4432-A932-7B20A7093951}" type="pres">
      <dgm:prSet presAssocID="{B018EE2E-A33C-4C10-B609-3B206AB1045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14671E-AA77-421B-A34A-5DBBF36765CF}" type="pres">
      <dgm:prSet presAssocID="{973DE280-6225-4BDE-A0F1-E3687E08FAFB}" presName="spacer" presStyleCnt="0"/>
      <dgm:spPr/>
    </dgm:pt>
    <dgm:pt modelId="{240AD561-118F-43F5-B262-2F84FF2CBAA9}" type="pres">
      <dgm:prSet presAssocID="{EF47C66F-6B0D-42D3-B61C-114666C145A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912EF41-3262-4773-A389-C1E342084E49}" type="presOf" srcId="{E5B2C702-95C2-4E0B-B674-C21884CCB698}" destId="{51B12DE0-31AF-4C9E-A831-F15FA6DA6280}" srcOrd="0" destOrd="0" presId="urn:microsoft.com/office/officeart/2005/8/layout/vList2"/>
    <dgm:cxn modelId="{E590E453-6DA2-4765-91DB-174D318692F8}" srcId="{E5B2C702-95C2-4E0B-B674-C21884CCB698}" destId="{B018EE2E-A33C-4C10-B609-3B206AB10458}" srcOrd="0" destOrd="0" parTransId="{074118E9-826D-4D1F-AA4F-5B23340F5A24}" sibTransId="{973DE280-6225-4BDE-A0F1-E3687E08FAFB}"/>
    <dgm:cxn modelId="{5187EDB1-3A7F-4B5C-BA68-48B6CA4BCA59}" srcId="{E5B2C702-95C2-4E0B-B674-C21884CCB698}" destId="{EF47C66F-6B0D-42D3-B61C-114666C145A8}" srcOrd="1" destOrd="0" parTransId="{5CEC5D83-12F7-47FE-95CD-ACEBECAA1176}" sibTransId="{9E3D970F-0231-4E51-85F4-FDE9C2BA522C}"/>
    <dgm:cxn modelId="{59524DC9-418F-47E4-87CB-98798733AE9A}" type="presOf" srcId="{B018EE2E-A33C-4C10-B609-3B206AB10458}" destId="{7F34E77D-EE6D-4432-A932-7B20A7093951}" srcOrd="0" destOrd="0" presId="urn:microsoft.com/office/officeart/2005/8/layout/vList2"/>
    <dgm:cxn modelId="{E6AAFDD9-26CB-483E-B923-09A16BFE1824}" type="presOf" srcId="{EF47C66F-6B0D-42D3-B61C-114666C145A8}" destId="{240AD561-118F-43F5-B262-2F84FF2CBAA9}" srcOrd="0" destOrd="0" presId="urn:microsoft.com/office/officeart/2005/8/layout/vList2"/>
    <dgm:cxn modelId="{C774956D-521A-4D3D-9BE5-E6C43A90C801}" type="presParOf" srcId="{51B12DE0-31AF-4C9E-A831-F15FA6DA6280}" destId="{7F34E77D-EE6D-4432-A932-7B20A7093951}" srcOrd="0" destOrd="0" presId="urn:microsoft.com/office/officeart/2005/8/layout/vList2"/>
    <dgm:cxn modelId="{187353A3-4AF9-4BD4-83DC-DDF3F930BCE8}" type="presParOf" srcId="{51B12DE0-31AF-4C9E-A831-F15FA6DA6280}" destId="{A714671E-AA77-421B-A34A-5DBBF36765CF}" srcOrd="1" destOrd="0" presId="urn:microsoft.com/office/officeart/2005/8/layout/vList2"/>
    <dgm:cxn modelId="{1C4009B0-7B71-4B1B-907B-FDF73A53C10C}" type="presParOf" srcId="{51B12DE0-31AF-4C9E-A831-F15FA6DA6280}" destId="{240AD561-118F-43F5-B262-2F84FF2CBAA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6B1838-25F8-45BA-B101-11C067BD654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CEF21F54-78B5-4E43-8278-135F8AAF3E8B}">
      <dgm:prSet/>
      <dgm:spPr/>
      <dgm:t>
        <a:bodyPr/>
        <a:lstStyle/>
        <a:p>
          <a:r>
            <a:rPr lang="fr-CA" b="0" i="0" dirty="0"/>
            <a:t>Les </a:t>
          </a:r>
          <a:r>
            <a:rPr lang="fr-CA" b="1" i="0" dirty="0"/>
            <a:t>scrutateurs doivent demeurer neutres</a:t>
          </a:r>
          <a:r>
            <a:rPr lang="fr-CA" b="0" i="0" dirty="0"/>
            <a:t> et </a:t>
          </a:r>
          <a:r>
            <a:rPr lang="fr-CA" b="1" i="0" dirty="0"/>
            <a:t>ne peuvent publier ni partager aucune candidature</a:t>
          </a:r>
          <a:r>
            <a:rPr lang="fr-CA" b="0" i="0" dirty="0"/>
            <a:t>.</a:t>
          </a:r>
          <a:endParaRPr lang="fr-CA" dirty="0"/>
        </a:p>
      </dgm:t>
    </dgm:pt>
    <dgm:pt modelId="{C7066A20-B78C-4579-A1E6-38BF6C590F59}" type="parTrans" cxnId="{EFC69680-3360-4BE7-AB80-67035F7C7D5F}">
      <dgm:prSet/>
      <dgm:spPr/>
      <dgm:t>
        <a:bodyPr/>
        <a:lstStyle/>
        <a:p>
          <a:endParaRPr lang="fr-CA"/>
        </a:p>
      </dgm:t>
    </dgm:pt>
    <dgm:pt modelId="{38FF1CF6-45DF-48A5-82EE-9038388E2362}" type="sibTrans" cxnId="{EFC69680-3360-4BE7-AB80-67035F7C7D5F}">
      <dgm:prSet/>
      <dgm:spPr/>
      <dgm:t>
        <a:bodyPr/>
        <a:lstStyle/>
        <a:p>
          <a:endParaRPr lang="fr-CA"/>
        </a:p>
      </dgm:t>
    </dgm:pt>
    <dgm:pt modelId="{BAA1E663-7EE1-4DD4-8505-52F595E00164}">
      <dgm:prSet/>
      <dgm:spPr/>
      <dgm:t>
        <a:bodyPr/>
        <a:lstStyle/>
        <a:p>
          <a:r>
            <a:rPr lang="fr-CA" b="1" i="0" dirty="0"/>
            <a:t>En cas de non-respect : </a:t>
          </a:r>
          <a:endParaRPr lang="fr-CA" b="1" dirty="0"/>
        </a:p>
      </dgm:t>
    </dgm:pt>
    <dgm:pt modelId="{A8D431E1-A131-41C7-BD22-CE9D3D825D95}" type="parTrans" cxnId="{4D9F40FF-0B11-4B0D-872A-E606265296AE}">
      <dgm:prSet/>
      <dgm:spPr/>
      <dgm:t>
        <a:bodyPr/>
        <a:lstStyle/>
        <a:p>
          <a:endParaRPr lang="fr-CA"/>
        </a:p>
      </dgm:t>
    </dgm:pt>
    <dgm:pt modelId="{7000E4C0-AFED-4A3F-9D21-72F2C9B0F780}" type="sibTrans" cxnId="{4D9F40FF-0B11-4B0D-872A-E606265296AE}">
      <dgm:prSet/>
      <dgm:spPr/>
      <dgm:t>
        <a:bodyPr/>
        <a:lstStyle/>
        <a:p>
          <a:endParaRPr lang="fr-CA"/>
        </a:p>
      </dgm:t>
    </dgm:pt>
    <dgm:pt modelId="{63E21251-9A1A-4546-9700-A8722B708911}">
      <dgm:prSet/>
      <dgm:spPr/>
      <dgm:t>
        <a:bodyPr/>
        <a:lstStyle/>
        <a:p>
          <a:r>
            <a:rPr lang="fr-CA" b="0" i="0"/>
            <a:t>Un </a:t>
          </a:r>
          <a:r>
            <a:rPr lang="fr-CA" b="1" i="0"/>
            <a:t>avertissement</a:t>
          </a:r>
          <a:r>
            <a:rPr lang="fr-CA" b="0" i="0"/>
            <a:t> sera émis et la publication devra être retirée.</a:t>
          </a:r>
          <a:endParaRPr lang="fr-CA"/>
        </a:p>
      </dgm:t>
    </dgm:pt>
    <dgm:pt modelId="{2A1C2A5D-D1E4-4C4A-A351-458F31D5F202}" type="parTrans" cxnId="{E7455591-0484-4DB6-99A9-F943F2C81681}">
      <dgm:prSet/>
      <dgm:spPr/>
      <dgm:t>
        <a:bodyPr/>
        <a:lstStyle/>
        <a:p>
          <a:endParaRPr lang="fr-CA"/>
        </a:p>
      </dgm:t>
    </dgm:pt>
    <dgm:pt modelId="{080E7C32-1B24-436D-A906-DD594CCABEDA}" type="sibTrans" cxnId="{E7455591-0484-4DB6-99A9-F943F2C81681}">
      <dgm:prSet/>
      <dgm:spPr/>
      <dgm:t>
        <a:bodyPr/>
        <a:lstStyle/>
        <a:p>
          <a:endParaRPr lang="fr-CA"/>
        </a:p>
      </dgm:t>
    </dgm:pt>
    <dgm:pt modelId="{F0D64AF9-621E-4E85-8BCA-AC882CD32036}">
      <dgm:prSet/>
      <dgm:spPr/>
      <dgm:t>
        <a:bodyPr/>
        <a:lstStyle/>
        <a:p>
          <a:r>
            <a:rPr lang="fr-CA" b="0" i="0" dirty="0"/>
            <a:t>En cas de récidive, le scrutateur ou la scrutatrice sera </a:t>
          </a:r>
          <a:r>
            <a:rPr lang="fr-CA" b="1" i="0" dirty="0"/>
            <a:t>remplacé(e)</a:t>
          </a:r>
          <a:r>
            <a:rPr lang="fr-CA" b="0" i="0" dirty="0"/>
            <a:t>.</a:t>
          </a:r>
          <a:endParaRPr lang="fr-CA" dirty="0"/>
        </a:p>
      </dgm:t>
    </dgm:pt>
    <dgm:pt modelId="{0033674E-AC59-4588-B8F7-AB2AC2030C38}" type="parTrans" cxnId="{C62E2E57-B07B-4A29-84AB-E95C1206BB21}">
      <dgm:prSet/>
      <dgm:spPr/>
      <dgm:t>
        <a:bodyPr/>
        <a:lstStyle/>
        <a:p>
          <a:endParaRPr lang="fr-CA"/>
        </a:p>
      </dgm:t>
    </dgm:pt>
    <dgm:pt modelId="{92232864-6A77-42E0-B62E-79D8A0799061}" type="sibTrans" cxnId="{C62E2E57-B07B-4A29-84AB-E95C1206BB21}">
      <dgm:prSet/>
      <dgm:spPr/>
      <dgm:t>
        <a:bodyPr/>
        <a:lstStyle/>
        <a:p>
          <a:endParaRPr lang="fr-CA"/>
        </a:p>
      </dgm:t>
    </dgm:pt>
    <dgm:pt modelId="{5DF4C36A-4C10-46F0-8264-2DEC374B0EB4}" type="pres">
      <dgm:prSet presAssocID="{D66B1838-25F8-45BA-B101-11C067BD6540}" presName="Name0" presStyleCnt="0">
        <dgm:presLayoutVars>
          <dgm:dir/>
          <dgm:animLvl val="lvl"/>
          <dgm:resizeHandles val="exact"/>
        </dgm:presLayoutVars>
      </dgm:prSet>
      <dgm:spPr/>
    </dgm:pt>
    <dgm:pt modelId="{88568E7A-BFF8-4A07-B70C-937F590E0A97}" type="pres">
      <dgm:prSet presAssocID="{CEF21F54-78B5-4E43-8278-135F8AAF3E8B}" presName="linNode" presStyleCnt="0"/>
      <dgm:spPr/>
    </dgm:pt>
    <dgm:pt modelId="{48854343-4DE4-484D-ABA2-AE7434F437F9}" type="pres">
      <dgm:prSet presAssocID="{CEF21F54-78B5-4E43-8278-135F8AAF3E8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E767D3A-0F74-4E94-9C1A-9F0132094393}" type="pres">
      <dgm:prSet presAssocID="{38FF1CF6-45DF-48A5-82EE-9038388E2362}" presName="sp" presStyleCnt="0"/>
      <dgm:spPr/>
    </dgm:pt>
    <dgm:pt modelId="{FC1A3662-F77A-431A-B2A7-67473D48CCCC}" type="pres">
      <dgm:prSet presAssocID="{BAA1E663-7EE1-4DD4-8505-52F595E00164}" presName="linNode" presStyleCnt="0"/>
      <dgm:spPr/>
    </dgm:pt>
    <dgm:pt modelId="{DB042F04-BD74-4EFD-A77E-8EE93CF033D7}" type="pres">
      <dgm:prSet presAssocID="{BAA1E663-7EE1-4DD4-8505-52F595E00164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EA1D82DF-EBF8-40D7-BB3B-83D83916F424}" type="pres">
      <dgm:prSet presAssocID="{BAA1E663-7EE1-4DD4-8505-52F595E0016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08E0126-BE12-4FCC-994B-D8D93B4E3325}" type="presOf" srcId="{F0D64AF9-621E-4E85-8BCA-AC882CD32036}" destId="{EA1D82DF-EBF8-40D7-BB3B-83D83916F424}" srcOrd="0" destOrd="1" presId="urn:microsoft.com/office/officeart/2005/8/layout/vList5"/>
    <dgm:cxn modelId="{C62E2E57-B07B-4A29-84AB-E95C1206BB21}" srcId="{BAA1E663-7EE1-4DD4-8505-52F595E00164}" destId="{F0D64AF9-621E-4E85-8BCA-AC882CD32036}" srcOrd="1" destOrd="0" parTransId="{0033674E-AC59-4588-B8F7-AB2AC2030C38}" sibTransId="{92232864-6A77-42E0-B62E-79D8A0799061}"/>
    <dgm:cxn modelId="{EFC69680-3360-4BE7-AB80-67035F7C7D5F}" srcId="{D66B1838-25F8-45BA-B101-11C067BD6540}" destId="{CEF21F54-78B5-4E43-8278-135F8AAF3E8B}" srcOrd="0" destOrd="0" parTransId="{C7066A20-B78C-4579-A1E6-38BF6C590F59}" sibTransId="{38FF1CF6-45DF-48A5-82EE-9038388E2362}"/>
    <dgm:cxn modelId="{E7455591-0484-4DB6-99A9-F943F2C81681}" srcId="{BAA1E663-7EE1-4DD4-8505-52F595E00164}" destId="{63E21251-9A1A-4546-9700-A8722B708911}" srcOrd="0" destOrd="0" parTransId="{2A1C2A5D-D1E4-4C4A-A351-458F31D5F202}" sibTransId="{080E7C32-1B24-436D-A906-DD594CCABEDA}"/>
    <dgm:cxn modelId="{485164DF-410F-44CA-8907-BB80D79109F5}" type="presOf" srcId="{BAA1E663-7EE1-4DD4-8505-52F595E00164}" destId="{DB042F04-BD74-4EFD-A77E-8EE93CF033D7}" srcOrd="0" destOrd="0" presId="urn:microsoft.com/office/officeart/2005/8/layout/vList5"/>
    <dgm:cxn modelId="{B26F7FE0-5A85-415A-BFAB-2C20B120E30F}" type="presOf" srcId="{CEF21F54-78B5-4E43-8278-135F8AAF3E8B}" destId="{48854343-4DE4-484D-ABA2-AE7434F437F9}" srcOrd="0" destOrd="0" presId="urn:microsoft.com/office/officeart/2005/8/layout/vList5"/>
    <dgm:cxn modelId="{3F4C1CE4-2DEF-406B-891B-6ED90CFC6339}" type="presOf" srcId="{D66B1838-25F8-45BA-B101-11C067BD6540}" destId="{5DF4C36A-4C10-46F0-8264-2DEC374B0EB4}" srcOrd="0" destOrd="0" presId="urn:microsoft.com/office/officeart/2005/8/layout/vList5"/>
    <dgm:cxn modelId="{907255FA-D07F-4ACF-B6F2-89D105E3EB27}" type="presOf" srcId="{63E21251-9A1A-4546-9700-A8722B708911}" destId="{EA1D82DF-EBF8-40D7-BB3B-83D83916F424}" srcOrd="0" destOrd="0" presId="urn:microsoft.com/office/officeart/2005/8/layout/vList5"/>
    <dgm:cxn modelId="{4D9F40FF-0B11-4B0D-872A-E606265296AE}" srcId="{D66B1838-25F8-45BA-B101-11C067BD6540}" destId="{BAA1E663-7EE1-4DD4-8505-52F595E00164}" srcOrd="1" destOrd="0" parTransId="{A8D431E1-A131-41C7-BD22-CE9D3D825D95}" sibTransId="{7000E4C0-AFED-4A3F-9D21-72F2C9B0F780}"/>
    <dgm:cxn modelId="{5A81FED8-C107-48C9-9E0C-A0E9EA221AB3}" type="presParOf" srcId="{5DF4C36A-4C10-46F0-8264-2DEC374B0EB4}" destId="{88568E7A-BFF8-4A07-B70C-937F590E0A97}" srcOrd="0" destOrd="0" presId="urn:microsoft.com/office/officeart/2005/8/layout/vList5"/>
    <dgm:cxn modelId="{61019761-328A-44B6-95DC-8F4F84AD2CD6}" type="presParOf" srcId="{88568E7A-BFF8-4A07-B70C-937F590E0A97}" destId="{48854343-4DE4-484D-ABA2-AE7434F437F9}" srcOrd="0" destOrd="0" presId="urn:microsoft.com/office/officeart/2005/8/layout/vList5"/>
    <dgm:cxn modelId="{38543311-2A65-44AE-84A2-F1458FD72E0E}" type="presParOf" srcId="{5DF4C36A-4C10-46F0-8264-2DEC374B0EB4}" destId="{6E767D3A-0F74-4E94-9C1A-9F0132094393}" srcOrd="1" destOrd="0" presId="urn:microsoft.com/office/officeart/2005/8/layout/vList5"/>
    <dgm:cxn modelId="{A96A8E90-B614-4E13-A6EE-FC5E38DD51AC}" type="presParOf" srcId="{5DF4C36A-4C10-46F0-8264-2DEC374B0EB4}" destId="{FC1A3662-F77A-431A-B2A7-67473D48CCCC}" srcOrd="2" destOrd="0" presId="urn:microsoft.com/office/officeart/2005/8/layout/vList5"/>
    <dgm:cxn modelId="{A85C15ED-3DC9-473A-9377-2A991B0A5BA8}" type="presParOf" srcId="{FC1A3662-F77A-431A-B2A7-67473D48CCCC}" destId="{DB042F04-BD74-4EFD-A77E-8EE93CF033D7}" srcOrd="0" destOrd="0" presId="urn:microsoft.com/office/officeart/2005/8/layout/vList5"/>
    <dgm:cxn modelId="{2CBF7064-8D63-4124-86FF-85A0146E36F5}" type="presParOf" srcId="{FC1A3662-F77A-431A-B2A7-67473D48CCCC}" destId="{EA1D82DF-EBF8-40D7-BB3B-83D83916F4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b="0" i="0" dirty="0"/>
            <a:t>Une publication regroupant </a:t>
          </a:r>
          <a:r>
            <a:rPr lang="fr-CA" b="1" i="0" dirty="0"/>
            <a:t>toutes les candidatures reçues</a:t>
          </a:r>
          <a:r>
            <a:rPr lang="fr-CA" b="0" i="0" dirty="0"/>
            <a:t> (voir point7) sera faite sur la page Facebook du syndicat.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0" i="0" dirty="0"/>
            <a:t>Un </a:t>
          </a:r>
          <a:r>
            <a:rPr lang="fr-CA" b="1" i="0" dirty="0"/>
            <a:t>courriel</a:t>
          </a:r>
          <a:r>
            <a:rPr lang="fr-CA" b="0" i="0" dirty="0"/>
            <a:t> contenant l’ensemble des candidatures sera également transmis aux membres.</a:t>
          </a:r>
          <a:endParaRPr lang="fr-CA" dirty="0"/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438D701-A2C9-4BAA-95E3-9BA142EF18DA}" type="presOf" srcId="{4759D2AB-99E1-46B1-94E3-6606D803437C}" destId="{F4D89999-0774-405C-A435-2E5ED3D90F7D}" srcOrd="0" destOrd="0" presId="urn:microsoft.com/office/officeart/2005/8/layout/vList2"/>
    <dgm:cxn modelId="{E136F566-E25B-46EF-8CEC-4E3D0BBD8281}" type="presOf" srcId="{56480F6F-B634-4A65-8902-E7AF8EA6839E}" destId="{E5DCAA60-CD35-4D18-946F-07A61AC73172}" srcOrd="0" destOrd="0" presId="urn:microsoft.com/office/officeart/2005/8/layout/vList2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3512C94E-3136-4EB4-97C7-B23FE9708376}" type="presParOf" srcId="{989EC11D-38D9-4F86-B90F-18F12BC3A884}" destId="{F4D89999-0774-405C-A435-2E5ED3D90F7D}" srcOrd="0" destOrd="0" presId="urn:microsoft.com/office/officeart/2005/8/layout/vList2"/>
    <dgm:cxn modelId="{9688026B-215B-4054-833A-649F23D3C553}" type="presParOf" srcId="{989EC11D-38D9-4F86-B90F-18F12BC3A884}" destId="{229803A0-4076-43E6-9A97-781F05AD188B}" srcOrd="1" destOrd="0" presId="urn:microsoft.com/office/officeart/2005/8/layout/vList2"/>
    <dgm:cxn modelId="{1287DFA5-6220-420C-876D-C855C68D7712}" type="presParOf" srcId="{989EC11D-38D9-4F86-B90F-18F12BC3A884}" destId="{E5DCAA60-CD35-4D18-946F-07A61AC731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b="0" i="0" dirty="0"/>
            <a:t>Une fiche de candidature vierge, incluant un espace pour la photo, sera fournie afin d’assurer l’équité entre tous les candidats.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1" i="0" u="sng" dirty="0"/>
            <a:t>Cette fiche sera utilisée pour : </a:t>
          </a:r>
          <a:br>
            <a:rPr lang="fr-CA" b="1" i="0" u="sng" dirty="0"/>
          </a:br>
          <a:endParaRPr lang="fr-CA" b="1" u="sng" dirty="0"/>
        </a:p>
        <a:p>
          <a:r>
            <a:rPr lang="fr-CA" b="0" i="0" dirty="0"/>
            <a:t>Les publications Facebook officielles;</a:t>
          </a:r>
          <a:endParaRPr lang="fr-CA" dirty="0"/>
        </a:p>
        <a:p>
          <a:r>
            <a:rPr lang="fr-CA" b="0" i="0" dirty="0"/>
            <a:t>Les envois par courriel.</a:t>
          </a:r>
          <a:endParaRPr lang="fr-CA" dirty="0"/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438D701-A2C9-4BAA-95E3-9BA142EF18DA}" type="presOf" srcId="{4759D2AB-99E1-46B1-94E3-6606D803437C}" destId="{F4D89999-0774-405C-A435-2E5ED3D90F7D}" srcOrd="0" destOrd="0" presId="urn:microsoft.com/office/officeart/2005/8/layout/vList2"/>
    <dgm:cxn modelId="{E136F566-E25B-46EF-8CEC-4E3D0BBD8281}" type="presOf" srcId="{56480F6F-B634-4A65-8902-E7AF8EA6839E}" destId="{E5DCAA60-CD35-4D18-946F-07A61AC73172}" srcOrd="0" destOrd="0" presId="urn:microsoft.com/office/officeart/2005/8/layout/vList2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3512C94E-3136-4EB4-97C7-B23FE9708376}" type="presParOf" srcId="{989EC11D-38D9-4F86-B90F-18F12BC3A884}" destId="{F4D89999-0774-405C-A435-2E5ED3D90F7D}" srcOrd="0" destOrd="0" presId="urn:microsoft.com/office/officeart/2005/8/layout/vList2"/>
    <dgm:cxn modelId="{9688026B-215B-4054-833A-649F23D3C553}" type="presParOf" srcId="{989EC11D-38D9-4F86-B90F-18F12BC3A884}" destId="{229803A0-4076-43E6-9A97-781F05AD188B}" srcOrd="1" destOrd="0" presId="urn:microsoft.com/office/officeart/2005/8/layout/vList2"/>
    <dgm:cxn modelId="{1287DFA5-6220-420C-876D-C855C68D7712}" type="presParOf" srcId="{989EC11D-38D9-4F86-B90F-18F12BC3A884}" destId="{E5DCAA60-CD35-4D18-946F-07A61AC731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830598" y="400229"/>
          <a:ext cx="7491931" cy="377413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4287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 dirty="0"/>
            <a:t>Aucune campagne de salissage ne sera tolérée, que ce soit par un autre candidat ou par une tierce personne.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 dirty="0"/>
            <a:t>Les conséquences de salissage avéré peuvent aller jusqu’au retrait d’une candidature.</a:t>
          </a:r>
        </a:p>
      </dsp:txBody>
      <dsp:txXfrm rot="10800000">
        <a:off x="3774131" y="400229"/>
        <a:ext cx="6548398" cy="3774131"/>
      </dsp:txXfrm>
    </dsp:sp>
    <dsp:sp modelId="{605F9FA0-F74D-49AE-8A48-60ED3160A1C0}">
      <dsp:nvSpPr>
        <dsp:cNvPr id="0" name=""/>
        <dsp:cNvSpPr/>
      </dsp:nvSpPr>
      <dsp:spPr>
        <a:xfrm>
          <a:off x="943532" y="400229"/>
          <a:ext cx="3774131" cy="377413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122011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u="sng" kern="1200" dirty="0"/>
            <a:t>Dates de diffusion </a:t>
          </a:r>
          <a:r>
            <a:rPr lang="fr-CA" sz="1500" kern="1200" dirty="0"/>
            <a:t>: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kern="1200" dirty="0"/>
            <a:t>8 juin 2026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ou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kern="1200" dirty="0"/>
            <a:t>10 juin 2026</a:t>
          </a:r>
          <a:endParaRPr lang="fr-CA" sz="1500" kern="1200" dirty="0"/>
        </a:p>
      </dsp:txBody>
      <dsp:txXfrm>
        <a:off x="88671" y="210682"/>
        <a:ext cx="3307694" cy="1639083"/>
      </dsp:txXfrm>
    </dsp:sp>
    <dsp:sp modelId="{E5DCAA60-CD35-4D18-946F-07A61AC73172}">
      <dsp:nvSpPr>
        <dsp:cNvPr id="0" name=""/>
        <dsp:cNvSpPr/>
      </dsp:nvSpPr>
      <dsp:spPr>
        <a:xfrm>
          <a:off x="0" y="1981636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u="sng" kern="1200" dirty="0"/>
            <a:t>Conditions importantes </a:t>
          </a:r>
          <a:r>
            <a:rPr lang="fr-CA" sz="1500" kern="1200" dirty="0"/>
            <a:t>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Si la fiche est reçue </a:t>
          </a:r>
          <a:r>
            <a:rPr lang="fr-CA" sz="1500" b="1" kern="1200" dirty="0"/>
            <a:t>après l’envoi du 8 juin</a:t>
          </a:r>
          <a:r>
            <a:rPr lang="fr-CA" sz="1500" kern="1200" dirty="0"/>
            <a:t>, elle sera incluse dans celui du </a:t>
          </a:r>
          <a:r>
            <a:rPr lang="fr-CA" sz="1500" b="1" kern="1200" dirty="0"/>
            <a:t>10 juin</a:t>
          </a:r>
          <a:r>
            <a:rPr lang="fr-CA" sz="1500" kern="1200" dirty="0"/>
            <a:t>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Si la fiche est reçue </a:t>
          </a:r>
          <a:r>
            <a:rPr lang="fr-CA" sz="1500" b="1" kern="1200" dirty="0"/>
            <a:t>après l’envoi du 10 juin</a:t>
          </a:r>
          <a:r>
            <a:rPr lang="fr-CA" sz="1500" kern="1200" dirty="0"/>
            <a:t>, </a:t>
          </a:r>
          <a:r>
            <a:rPr lang="fr-CA" sz="1500" b="1" kern="1200" dirty="0"/>
            <a:t>aucune publication ne sera effectuée</a:t>
          </a:r>
          <a:r>
            <a:rPr lang="fr-CA" sz="1500" kern="1200" dirty="0"/>
            <a:t>.</a:t>
          </a:r>
        </a:p>
      </dsp:txBody>
      <dsp:txXfrm>
        <a:off x="88671" y="2070307"/>
        <a:ext cx="3307694" cy="1639083"/>
      </dsp:txXfrm>
    </dsp:sp>
    <dsp:sp modelId="{C7D20E6F-116C-4258-9D67-C010BEE60E6E}">
      <dsp:nvSpPr>
        <dsp:cNvPr id="0" name=""/>
        <dsp:cNvSpPr/>
      </dsp:nvSpPr>
      <dsp:spPr>
        <a:xfrm>
          <a:off x="0" y="3841261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Un vidéo explicatif sera mis à disposition pour vous accompagner.</a:t>
          </a:r>
        </a:p>
      </dsp:txBody>
      <dsp:txXfrm>
        <a:off x="88671" y="3929932"/>
        <a:ext cx="3307694" cy="16390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3075" y="3219947"/>
          <a:ext cx="4752766" cy="19011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Chaque candidat à un poste en élection pourra faire imprimer son CV syndical (fiche officiel) au </a:t>
          </a:r>
          <a:r>
            <a:rPr lang="fr-CA" sz="2000" b="1" kern="1200" dirty="0"/>
            <a:t>bureau syndical</a:t>
          </a:r>
          <a:r>
            <a:rPr lang="fr-CA" sz="2000" kern="1200" dirty="0"/>
            <a:t>, selon les limites suivantes :</a:t>
          </a:r>
        </a:p>
      </dsp:txBody>
      <dsp:txXfrm>
        <a:off x="953628" y="3219947"/>
        <a:ext cx="2851660" cy="1901106"/>
      </dsp:txXfrm>
    </dsp:sp>
    <dsp:sp modelId="{F77A958D-BBEB-49EE-85E6-CC1C831194AF}">
      <dsp:nvSpPr>
        <dsp:cNvPr id="0" name=""/>
        <dsp:cNvSpPr/>
      </dsp:nvSpPr>
      <dsp:spPr>
        <a:xfrm>
          <a:off x="4137982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50 copies</a:t>
          </a:r>
          <a:r>
            <a:rPr lang="fr-CA" sz="2400" kern="1200" dirty="0"/>
            <a:t> pour les postes de </a:t>
          </a:r>
          <a:r>
            <a:rPr lang="fr-CA" sz="2400" b="1" kern="1200" dirty="0"/>
            <a:t>délégué</a:t>
          </a:r>
          <a:r>
            <a:rPr lang="fr-CA" sz="2400" kern="1200" dirty="0"/>
            <a:t>;</a:t>
          </a:r>
        </a:p>
      </dsp:txBody>
      <dsp:txXfrm>
        <a:off x="4926941" y="3381541"/>
        <a:ext cx="2366878" cy="1577918"/>
      </dsp:txXfrm>
    </dsp:sp>
    <dsp:sp modelId="{A6B196C6-28F8-44E5-B4E2-683B7470EBA7}">
      <dsp:nvSpPr>
        <dsp:cNvPr id="0" name=""/>
        <dsp:cNvSpPr/>
      </dsp:nvSpPr>
      <dsp:spPr>
        <a:xfrm>
          <a:off x="7530507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100 copies</a:t>
          </a:r>
          <a:r>
            <a:rPr lang="fr-CA" sz="2400" kern="1200" dirty="0"/>
            <a:t> pour les postes de </a:t>
          </a:r>
          <a:r>
            <a:rPr lang="fr-CA" sz="2400" b="1" kern="1200" dirty="0"/>
            <a:t>l’exécutif</a:t>
          </a:r>
          <a:r>
            <a:rPr lang="fr-CA" sz="2400" kern="1200" dirty="0"/>
            <a:t>.</a:t>
          </a:r>
        </a:p>
      </dsp:txBody>
      <dsp:txXfrm>
        <a:off x="8319466" y="3381541"/>
        <a:ext cx="2366878" cy="157791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3C936-030D-4097-84FA-0D544311F6A4}">
      <dsp:nvSpPr>
        <dsp:cNvPr id="0" name=""/>
        <dsp:cNvSpPr/>
      </dsp:nvSpPr>
      <dsp:spPr>
        <a:xfrm>
          <a:off x="0" y="299058"/>
          <a:ext cx="6787747" cy="149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i="0" kern="1200" dirty="0"/>
            <a:t>Afficher les CV syndicaux près des babillards syndicaux</a:t>
          </a:r>
          <a:endParaRPr lang="fr-CA" sz="4000" kern="1200" dirty="0"/>
        </a:p>
      </dsp:txBody>
      <dsp:txXfrm>
        <a:off x="73107" y="372165"/>
        <a:ext cx="6641533" cy="1351386"/>
      </dsp:txXfrm>
    </dsp:sp>
    <dsp:sp modelId="{29D5392A-D4AA-4208-BEB6-9832399A83E2}">
      <dsp:nvSpPr>
        <dsp:cNvPr id="0" name=""/>
        <dsp:cNvSpPr/>
      </dsp:nvSpPr>
      <dsp:spPr>
        <a:xfrm>
          <a:off x="0" y="1911858"/>
          <a:ext cx="6787747" cy="149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i="0" kern="1200" dirty="0"/>
            <a:t>Format 8,5 x 11 </a:t>
          </a:r>
          <a:br>
            <a:rPr lang="fr-CA" sz="4000" b="1" i="0" kern="1200" dirty="0"/>
          </a:br>
          <a:r>
            <a:rPr lang="fr-CA" sz="4000" b="1" i="0" kern="1200" dirty="0"/>
            <a:t>(Format lettre)</a:t>
          </a:r>
          <a:endParaRPr lang="fr-CA" sz="4000" kern="1200" dirty="0"/>
        </a:p>
      </dsp:txBody>
      <dsp:txXfrm>
        <a:off x="73107" y="1984965"/>
        <a:ext cx="6641533" cy="13513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830598" y="400229"/>
          <a:ext cx="7491931" cy="377413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4287" tIns="152400" rIns="28448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kern="1200" dirty="0"/>
            <a:t>Aucune publicité électorale ne peut être affichée et/ou distribuée le </a:t>
          </a:r>
          <a:r>
            <a:rPr lang="fr-CA" sz="4000" b="1" kern="1200" dirty="0"/>
            <a:t>jour du scrutin</a:t>
          </a:r>
          <a:r>
            <a:rPr lang="fr-CA" sz="4000" kern="1200" dirty="0"/>
            <a:t>, sous quelque forme que ce soit.</a:t>
          </a:r>
        </a:p>
      </dsp:txBody>
      <dsp:txXfrm rot="10800000">
        <a:off x="3774131" y="400229"/>
        <a:ext cx="6548398" cy="3774131"/>
      </dsp:txXfrm>
    </dsp:sp>
    <dsp:sp modelId="{605F9FA0-F74D-49AE-8A48-60ED3160A1C0}">
      <dsp:nvSpPr>
        <dsp:cNvPr id="0" name=""/>
        <dsp:cNvSpPr/>
      </dsp:nvSpPr>
      <dsp:spPr>
        <a:xfrm>
          <a:off x="943532" y="400229"/>
          <a:ext cx="3774131" cy="377413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3075" y="3219947"/>
          <a:ext cx="4752766" cy="19011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Un processus de vérification sera mis en place afin de :</a:t>
          </a:r>
        </a:p>
      </dsp:txBody>
      <dsp:txXfrm>
        <a:off x="953628" y="3219947"/>
        <a:ext cx="2851660" cy="1901106"/>
      </dsp:txXfrm>
    </dsp:sp>
    <dsp:sp modelId="{F77A958D-BBEB-49EE-85E6-CC1C831194AF}">
      <dsp:nvSpPr>
        <dsp:cNvPr id="0" name=""/>
        <dsp:cNvSpPr/>
      </dsp:nvSpPr>
      <dsp:spPr>
        <a:xfrm>
          <a:off x="4137982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S’assurer du bon déroulement du vote;</a:t>
          </a:r>
        </a:p>
      </dsp:txBody>
      <dsp:txXfrm>
        <a:off x="4926941" y="3381541"/>
        <a:ext cx="2366878" cy="1577918"/>
      </dsp:txXfrm>
    </dsp:sp>
    <dsp:sp modelId="{A6B196C6-28F8-44E5-B4E2-683B7470EBA7}">
      <dsp:nvSpPr>
        <dsp:cNvPr id="0" name=""/>
        <dsp:cNvSpPr/>
      </dsp:nvSpPr>
      <dsp:spPr>
        <a:xfrm>
          <a:off x="7530507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800" b="1" kern="1200" dirty="0"/>
            <a:t>Éviter tout vote en double</a:t>
          </a:r>
          <a:r>
            <a:rPr lang="fr-CA" sz="2800" kern="1200" dirty="0"/>
            <a:t>.</a:t>
          </a:r>
        </a:p>
      </dsp:txBody>
      <dsp:txXfrm>
        <a:off x="8319466" y="3381541"/>
        <a:ext cx="2366878" cy="157791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0EA8B-5898-428A-ABD8-D396BF16AC29}">
      <dsp:nvSpPr>
        <dsp:cNvPr id="0" name=""/>
        <dsp:cNvSpPr/>
      </dsp:nvSpPr>
      <dsp:spPr>
        <a:xfrm>
          <a:off x="971765" y="0"/>
          <a:ext cx="11013343" cy="545686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68E61E-B905-4673-8388-483F9649A7D8}">
      <dsp:nvSpPr>
        <dsp:cNvPr id="0" name=""/>
        <dsp:cNvSpPr/>
      </dsp:nvSpPr>
      <dsp:spPr>
        <a:xfrm>
          <a:off x="732778" y="1637059"/>
          <a:ext cx="5587652" cy="21827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b="1" i="0" kern="1200" dirty="0"/>
            <a:t>À la fin de chaque période de vote, la dernière personne à voter devra inscrire les informations suivantes afin de sceller la boite :</a:t>
          </a:r>
          <a:endParaRPr lang="fr-CA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nom;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prénom;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numéro de matricule;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L’heure de fermeture du scrutin.</a:t>
          </a:r>
          <a:endParaRPr lang="fr-CA" sz="1600" kern="1200"/>
        </a:p>
      </dsp:txBody>
      <dsp:txXfrm>
        <a:off x="839331" y="1743612"/>
        <a:ext cx="5374546" cy="1969640"/>
      </dsp:txXfrm>
    </dsp:sp>
    <dsp:sp modelId="{FD818AB9-1B81-4D72-8827-0D28F0FB861E}">
      <dsp:nvSpPr>
        <dsp:cNvPr id="0" name=""/>
        <dsp:cNvSpPr/>
      </dsp:nvSpPr>
      <dsp:spPr>
        <a:xfrm>
          <a:off x="6636444" y="1637059"/>
          <a:ext cx="5587652" cy="21827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b="1" i="0" kern="1200" dirty="0"/>
            <a:t>Le lendemain matin, la première personne à voter remplira une feuille d’ouverture devant l’équipe électorale afin d’ouvrir la boîte de scrutin.</a:t>
          </a:r>
          <a:endParaRPr lang="fr-CA" sz="2000" kern="1200" dirty="0"/>
        </a:p>
      </dsp:txBody>
      <dsp:txXfrm>
        <a:off x="6742997" y="1743612"/>
        <a:ext cx="5374546" cy="196964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383710" y="4212"/>
          <a:ext cx="7491931" cy="19865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026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Si un regroupement requiert de cocher </a:t>
          </a:r>
          <a:r>
            <a:rPr lang="fr-CA" sz="3300" b="1" kern="1200" dirty="0"/>
            <a:t>4 personnes</a:t>
          </a:r>
          <a:r>
            <a:rPr lang="fr-CA" sz="3300" kern="1200" dirty="0"/>
            <a:t> et que </a:t>
          </a:r>
          <a:r>
            <a:rPr lang="fr-CA" sz="3300" b="1" kern="1200" dirty="0"/>
            <a:t>5 personnes sont cochées</a:t>
          </a:r>
          <a:r>
            <a:rPr lang="fr-CA" sz="3300" kern="1200" dirty="0"/>
            <a:t>, le </a:t>
          </a:r>
          <a:r>
            <a:rPr lang="fr-CA" sz="3300" b="1" kern="1200" dirty="0"/>
            <a:t>vote sera nul</a:t>
          </a:r>
          <a:r>
            <a:rPr lang="fr-CA" sz="3300" kern="1200" dirty="0"/>
            <a:t>.</a:t>
          </a:r>
        </a:p>
      </dsp:txBody>
      <dsp:txXfrm rot="10800000">
        <a:off x="2880354" y="4212"/>
        <a:ext cx="6995287" cy="1986578"/>
      </dsp:txXfrm>
    </dsp:sp>
    <dsp:sp modelId="{605F9FA0-F74D-49AE-8A48-60ED3160A1C0}">
      <dsp:nvSpPr>
        <dsp:cNvPr id="0" name=""/>
        <dsp:cNvSpPr/>
      </dsp:nvSpPr>
      <dsp:spPr>
        <a:xfrm>
          <a:off x="1390420" y="4212"/>
          <a:ext cx="1986578" cy="1986578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7C197-B13C-4CD4-96FD-AEE0F282DCFA}">
      <dsp:nvSpPr>
        <dsp:cNvPr id="0" name=""/>
        <dsp:cNvSpPr/>
      </dsp:nvSpPr>
      <dsp:spPr>
        <a:xfrm rot="10800000">
          <a:off x="2383710" y="2583799"/>
          <a:ext cx="7491931" cy="19865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026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Si seulement </a:t>
          </a:r>
          <a:r>
            <a:rPr lang="fr-CA" sz="3300" b="1" kern="1200" dirty="0"/>
            <a:t>3 personnes sur 4</a:t>
          </a:r>
          <a:r>
            <a:rPr lang="fr-CA" sz="3300" kern="1200" dirty="0"/>
            <a:t> sont cochées, le </a:t>
          </a:r>
          <a:r>
            <a:rPr lang="fr-CA" sz="3300" b="1" kern="1200" dirty="0"/>
            <a:t>vote demeure valide</a:t>
          </a:r>
          <a:r>
            <a:rPr lang="fr-CA" sz="3300" kern="1200" dirty="0"/>
            <a:t>.</a:t>
          </a:r>
        </a:p>
      </dsp:txBody>
      <dsp:txXfrm rot="10800000">
        <a:off x="2880354" y="2583799"/>
        <a:ext cx="6995287" cy="1986578"/>
      </dsp:txXfrm>
    </dsp:sp>
    <dsp:sp modelId="{1AC7068D-5A39-4112-B655-D7D9413D071E}">
      <dsp:nvSpPr>
        <dsp:cNvPr id="0" name=""/>
        <dsp:cNvSpPr/>
      </dsp:nvSpPr>
      <dsp:spPr>
        <a:xfrm>
          <a:off x="1390420" y="2583799"/>
          <a:ext cx="1986578" cy="1986578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2841" y="2885564"/>
          <a:ext cx="4390191" cy="17560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1" i="0" kern="1200" dirty="0"/>
            <a:t>La durée des mandats des déléguées sera déterminée selon le nombre de votes obtenus :</a:t>
          </a:r>
          <a:endParaRPr lang="fr-CA" sz="2200" kern="1200" dirty="0"/>
        </a:p>
      </dsp:txBody>
      <dsp:txXfrm>
        <a:off x="880879" y="2885564"/>
        <a:ext cx="2634115" cy="1756076"/>
      </dsp:txXfrm>
    </dsp:sp>
    <dsp:sp modelId="{F77A958D-BBEB-49EE-85E6-CC1C831194AF}">
      <dsp:nvSpPr>
        <dsp:cNvPr id="0" name=""/>
        <dsp:cNvSpPr/>
      </dsp:nvSpPr>
      <dsp:spPr>
        <a:xfrm>
          <a:off x="3822307" y="3034830"/>
          <a:ext cx="3643859" cy="14575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 dirty="0"/>
            <a:t>Le candidat ayant obtenu le plus grand nombre de votes se verra attribuer un mandat de 2 ans.</a:t>
          </a:r>
          <a:endParaRPr lang="fr-CA" sz="1900" kern="1200" dirty="0"/>
        </a:p>
      </dsp:txBody>
      <dsp:txXfrm>
        <a:off x="4551079" y="3034830"/>
        <a:ext cx="2186316" cy="1457543"/>
      </dsp:txXfrm>
    </dsp:sp>
    <dsp:sp modelId="{A6B196C6-28F8-44E5-B4E2-683B7470EBA7}">
      <dsp:nvSpPr>
        <dsp:cNvPr id="0" name=""/>
        <dsp:cNvSpPr/>
      </dsp:nvSpPr>
      <dsp:spPr>
        <a:xfrm>
          <a:off x="6956026" y="3034830"/>
          <a:ext cx="3643859" cy="14575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/>
            <a:t>Le candidat ayant obtenu le moins grand nombre de votes recevra un mandat de 1 an.</a:t>
          </a:r>
          <a:endParaRPr lang="fr-CA" sz="1900" kern="1200"/>
        </a:p>
      </dsp:txBody>
      <dsp:txXfrm>
        <a:off x="7684798" y="3034830"/>
        <a:ext cx="2186316" cy="145754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136452"/>
          <a:ext cx="6787747" cy="1170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/>
            <a:t>Les personnes agissant à titre de scrutatrice ou scrutateur :</a:t>
          </a:r>
          <a:endParaRPr lang="fr-CA" sz="3300" kern="1200"/>
        </a:p>
      </dsp:txBody>
      <dsp:txXfrm>
        <a:off x="0" y="136452"/>
        <a:ext cx="6787747" cy="1170987"/>
      </dsp:txXfrm>
    </dsp:sp>
    <dsp:sp modelId="{406FA7B4-7F87-4FED-AB42-E2D16FC2268D}">
      <dsp:nvSpPr>
        <dsp:cNvPr id="0" name=""/>
        <dsp:cNvSpPr/>
      </dsp:nvSpPr>
      <dsp:spPr>
        <a:xfrm>
          <a:off x="0" y="1307439"/>
          <a:ext cx="6787747" cy="22646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300" b="0" i="0" kern="1200"/>
            <a:t>Voteront le jour du dépouillement,</a:t>
          </a:r>
          <a:endParaRPr lang="fr-CA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300" b="0" i="0" kern="1200"/>
            <a:t>Sous la supervision de la présidente et de la secrétaire d’élection.</a:t>
          </a:r>
          <a:endParaRPr lang="fr-CA" sz="3300" kern="1200"/>
        </a:p>
      </dsp:txBody>
      <dsp:txXfrm>
        <a:off x="0" y="1307439"/>
        <a:ext cx="6787747" cy="226462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7998"/>
          <a:ext cx="6787747" cy="112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Toute personne élue devra :</a:t>
          </a:r>
        </a:p>
      </dsp:txBody>
      <dsp:txXfrm>
        <a:off x="0" y="7998"/>
        <a:ext cx="6787747" cy="1123200"/>
      </dsp:txXfrm>
    </dsp:sp>
    <dsp:sp modelId="{406FA7B4-7F87-4FED-AB42-E2D16FC2268D}">
      <dsp:nvSpPr>
        <dsp:cNvPr id="0" name=""/>
        <dsp:cNvSpPr/>
      </dsp:nvSpPr>
      <dsp:spPr>
        <a:xfrm>
          <a:off x="0" y="1131198"/>
          <a:ext cx="6787747" cy="2569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900" kern="1200" dirty="0"/>
            <a:t>remplir un « Engagement de remise des accès et de non-divulgation » lors de son entrée en fonction.</a:t>
          </a:r>
        </a:p>
      </dsp:txBody>
      <dsp:txXfrm>
        <a:off x="0" y="1131198"/>
        <a:ext cx="6787747" cy="2569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9A0AD-BA06-4E2F-A501-9F79CDC19D76}">
      <dsp:nvSpPr>
        <dsp:cNvPr id="0" name=""/>
        <dsp:cNvSpPr/>
      </dsp:nvSpPr>
      <dsp:spPr>
        <a:xfrm rot="5400000">
          <a:off x="6432465" y="-2384171"/>
          <a:ext cx="1649498" cy="6830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600" b="0" i="0" kern="1200"/>
            <a:t>Joindre une preuve d’emploi dans la catégorie appliquée. </a:t>
          </a:r>
          <a:endParaRPr lang="fr-CA" sz="3600" kern="1200"/>
        </a:p>
      </dsp:txBody>
      <dsp:txXfrm rot="-5400000">
        <a:off x="3842055" y="286761"/>
        <a:ext cx="6749797" cy="1488454"/>
      </dsp:txXfrm>
    </dsp:sp>
    <dsp:sp modelId="{BEBAA194-AC61-47C9-B4FE-458E896E779F}">
      <dsp:nvSpPr>
        <dsp:cNvPr id="0" name=""/>
        <dsp:cNvSpPr/>
      </dsp:nvSpPr>
      <dsp:spPr>
        <a:xfrm>
          <a:off x="0" y="51"/>
          <a:ext cx="3842054" cy="20618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 dirty="0"/>
            <a:t>Pour les postes d’Agent de grief Catégorie 2 et Catégorie 3 : </a:t>
          </a:r>
          <a:endParaRPr lang="fr-CA" sz="3300" kern="1200" dirty="0"/>
        </a:p>
      </dsp:txBody>
      <dsp:txXfrm>
        <a:off x="100652" y="100703"/>
        <a:ext cx="3640750" cy="1860569"/>
      </dsp:txXfrm>
    </dsp:sp>
    <dsp:sp modelId="{B1E3227B-9CE2-46F1-B6A3-95B1D80AD36D}">
      <dsp:nvSpPr>
        <dsp:cNvPr id="0" name=""/>
        <dsp:cNvSpPr/>
      </dsp:nvSpPr>
      <dsp:spPr>
        <a:xfrm rot="5400000">
          <a:off x="6432465" y="-219204"/>
          <a:ext cx="1649498" cy="6830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600" b="0" i="0" kern="1200"/>
            <a:t>Joindre une preuve d’emploi dans le regroupement appliqué.</a:t>
          </a:r>
          <a:endParaRPr lang="fr-CA" sz="3600" kern="1200"/>
        </a:p>
      </dsp:txBody>
      <dsp:txXfrm rot="-5400000">
        <a:off x="3842055" y="2451728"/>
        <a:ext cx="6749797" cy="1488454"/>
      </dsp:txXfrm>
    </dsp:sp>
    <dsp:sp modelId="{5F9211BC-0FB9-4DFE-83B8-C6A1D06BC75F}">
      <dsp:nvSpPr>
        <dsp:cNvPr id="0" name=""/>
        <dsp:cNvSpPr/>
      </dsp:nvSpPr>
      <dsp:spPr>
        <a:xfrm>
          <a:off x="0" y="2165018"/>
          <a:ext cx="3842054" cy="20618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/>
            <a:t>Pour les postes de délégué(e)s : </a:t>
          </a:r>
          <a:endParaRPr lang="fr-CA" sz="3300" kern="1200"/>
        </a:p>
      </dsp:txBody>
      <dsp:txXfrm>
        <a:off x="100652" y="2265670"/>
        <a:ext cx="3640750" cy="186056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C8627-440C-4D37-BFBF-7E394343DC0E}">
      <dsp:nvSpPr>
        <dsp:cNvPr id="0" name=""/>
        <dsp:cNvSpPr/>
      </dsp:nvSpPr>
      <dsp:spPr>
        <a:xfrm>
          <a:off x="2172079" y="1810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 dirty="0"/>
            <a:t>15 JUIN</a:t>
          </a:r>
          <a:endParaRPr lang="fr-CA" sz="4600" kern="1200" dirty="0"/>
        </a:p>
      </dsp:txBody>
      <dsp:txXfrm>
        <a:off x="2230420" y="60151"/>
        <a:ext cx="2326906" cy="1078445"/>
      </dsp:txXfrm>
    </dsp:sp>
    <dsp:sp modelId="{BF2D9032-51F1-4817-87B8-1CBA2DEDB46A}">
      <dsp:nvSpPr>
        <dsp:cNvPr id="0" name=""/>
        <dsp:cNvSpPr/>
      </dsp:nvSpPr>
      <dsp:spPr>
        <a:xfrm>
          <a:off x="2172079" y="1256694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/>
            <a:t>16 JUIN</a:t>
          </a:r>
          <a:endParaRPr lang="fr-CA" sz="4600" kern="1200"/>
        </a:p>
      </dsp:txBody>
      <dsp:txXfrm>
        <a:off x="2230420" y="1315035"/>
        <a:ext cx="2326906" cy="1078445"/>
      </dsp:txXfrm>
    </dsp:sp>
    <dsp:sp modelId="{18352AD1-4F38-4D65-B9AA-B491ABAC6C90}">
      <dsp:nvSpPr>
        <dsp:cNvPr id="0" name=""/>
        <dsp:cNvSpPr/>
      </dsp:nvSpPr>
      <dsp:spPr>
        <a:xfrm>
          <a:off x="2172079" y="2511578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/>
            <a:t>17 JUIN</a:t>
          </a:r>
          <a:endParaRPr lang="fr-CA" sz="4600" kern="1200"/>
        </a:p>
      </dsp:txBody>
      <dsp:txXfrm>
        <a:off x="2230420" y="2569919"/>
        <a:ext cx="2326906" cy="107844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33507"/>
          <a:ext cx="6787747" cy="18847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kern="1200" dirty="0"/>
            <a:t>Hôtel-Dieu Richelieu Yamaska (Salle Gilles Viens) </a:t>
          </a:r>
          <a:r>
            <a:rPr lang="fr-CA" sz="4000" kern="1200" dirty="0"/>
            <a:t> </a:t>
          </a:r>
        </a:p>
      </dsp:txBody>
      <dsp:txXfrm>
        <a:off x="0" y="33507"/>
        <a:ext cx="6787747" cy="1884702"/>
      </dsp:txXfrm>
    </dsp:sp>
    <dsp:sp modelId="{406FA7B4-7F87-4FED-AB42-E2D16FC2268D}">
      <dsp:nvSpPr>
        <dsp:cNvPr id="0" name=""/>
        <dsp:cNvSpPr/>
      </dsp:nvSpPr>
      <dsp:spPr>
        <a:xfrm>
          <a:off x="0" y="1918209"/>
          <a:ext cx="678774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CA" sz="4000" kern="1200" dirty="0"/>
            <a:t>9h00 à 16h00 </a:t>
          </a:r>
        </a:p>
      </dsp:txBody>
      <dsp:txXfrm>
        <a:off x="0" y="1918209"/>
        <a:ext cx="6787747" cy="175680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1889"/>
          <a:ext cx="6787747" cy="129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0" tIns="182880" rIns="320040" bIns="18288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500" kern="1200" dirty="0"/>
            <a:t>Destruction des bulletins</a:t>
          </a:r>
        </a:p>
      </dsp:txBody>
      <dsp:txXfrm>
        <a:off x="0" y="1889"/>
        <a:ext cx="6787747" cy="1296000"/>
      </dsp:txXfrm>
    </dsp:sp>
    <dsp:sp modelId="{406FA7B4-7F87-4FED-AB42-E2D16FC2268D}">
      <dsp:nvSpPr>
        <dsp:cNvPr id="0" name=""/>
        <dsp:cNvSpPr/>
      </dsp:nvSpPr>
      <dsp:spPr>
        <a:xfrm>
          <a:off x="0" y="1297889"/>
          <a:ext cx="6787747" cy="2408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320040" bIns="360045" numCol="1" spcCol="1270" anchor="t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4500" kern="1200" dirty="0"/>
            <a:t>Les bulletins de vote seront détruits le          29 juin 2026</a:t>
          </a:r>
        </a:p>
      </dsp:txBody>
      <dsp:txXfrm>
        <a:off x="0" y="1297889"/>
        <a:ext cx="6787747" cy="24087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16EFB-E952-4892-BD5A-CDC3D8E8535C}">
      <dsp:nvSpPr>
        <dsp:cNvPr id="0" name=""/>
        <dsp:cNvSpPr/>
      </dsp:nvSpPr>
      <dsp:spPr>
        <a:xfrm>
          <a:off x="1447147" y="1551"/>
          <a:ext cx="2837873" cy="1241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Tout membre de l’équipe syndicale qui souhaite poser sa candidature à un poste en élection doit :</a:t>
          </a:r>
          <a:endParaRPr lang="fr-CA" sz="1900" kern="1200" dirty="0"/>
        </a:p>
      </dsp:txBody>
      <dsp:txXfrm>
        <a:off x="1483504" y="37908"/>
        <a:ext cx="2765159" cy="1168602"/>
      </dsp:txXfrm>
    </dsp:sp>
    <dsp:sp modelId="{4CC51CCE-E9DB-4633-A45B-F6E27058D7E3}">
      <dsp:nvSpPr>
        <dsp:cNvPr id="0" name=""/>
        <dsp:cNvSpPr/>
      </dsp:nvSpPr>
      <dsp:spPr>
        <a:xfrm>
          <a:off x="1730934" y="1242868"/>
          <a:ext cx="283787" cy="930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0987"/>
              </a:lnTo>
              <a:lnTo>
                <a:pt x="283787" y="9309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CB4291-7CE6-466D-915A-70FFA540B9DF}">
      <dsp:nvSpPr>
        <dsp:cNvPr id="0" name=""/>
        <dsp:cNvSpPr/>
      </dsp:nvSpPr>
      <dsp:spPr>
        <a:xfrm>
          <a:off x="2014722" y="1553198"/>
          <a:ext cx="1986106" cy="1241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 dirty="0"/>
            <a:t>Démissionner de son poste actuel</a:t>
          </a:r>
          <a:r>
            <a:rPr lang="fr-CA" sz="1900" b="0" i="0" kern="1200" dirty="0"/>
            <a:t>.</a:t>
          </a:r>
          <a:endParaRPr lang="fr-CA" sz="1900" kern="1200" dirty="0"/>
        </a:p>
      </dsp:txBody>
      <dsp:txXfrm>
        <a:off x="2051079" y="1589555"/>
        <a:ext cx="1913392" cy="1168602"/>
      </dsp:txXfrm>
    </dsp:sp>
    <dsp:sp modelId="{1EE94529-53AA-463A-A24F-8D48C377F5DB}">
      <dsp:nvSpPr>
        <dsp:cNvPr id="0" name=""/>
        <dsp:cNvSpPr/>
      </dsp:nvSpPr>
      <dsp:spPr>
        <a:xfrm>
          <a:off x="1730934" y="1242868"/>
          <a:ext cx="283787" cy="2482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2633"/>
              </a:lnTo>
              <a:lnTo>
                <a:pt x="283787" y="24826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16911-2D8B-4B20-856D-E01542463394}">
      <dsp:nvSpPr>
        <dsp:cNvPr id="0" name=""/>
        <dsp:cNvSpPr/>
      </dsp:nvSpPr>
      <dsp:spPr>
        <a:xfrm>
          <a:off x="2014722" y="3104844"/>
          <a:ext cx="1986106" cy="1241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Le poste libéré sera alors automatiquement </a:t>
          </a:r>
          <a:r>
            <a:rPr lang="fr-CA" sz="1900" b="1" i="0" kern="1200" dirty="0"/>
            <a:t>mis en élection</a:t>
          </a:r>
          <a:r>
            <a:rPr lang="fr-CA" sz="1900" b="0" i="0" kern="1200" dirty="0"/>
            <a:t>.</a:t>
          </a:r>
          <a:endParaRPr lang="fr-CA" sz="1900" kern="1200" dirty="0"/>
        </a:p>
      </dsp:txBody>
      <dsp:txXfrm>
        <a:off x="2051079" y="3141201"/>
        <a:ext cx="1913392" cy="11686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7D9E0-8C27-4CB3-9BA7-1E4FAA8A373F}">
      <dsp:nvSpPr>
        <dsp:cNvPr id="0" name=""/>
        <dsp:cNvSpPr/>
      </dsp:nvSpPr>
      <dsp:spPr>
        <a:xfrm>
          <a:off x="939318" y="2133"/>
          <a:ext cx="3220892" cy="13346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Entre la réunion du conseil syndical et la première journée de l’assemblée générale, la personne concernée devra :</a:t>
          </a:r>
          <a:endParaRPr lang="fr-CA" sz="1900" kern="1200" dirty="0"/>
        </a:p>
      </dsp:txBody>
      <dsp:txXfrm>
        <a:off x="978408" y="41223"/>
        <a:ext cx="3142712" cy="1256462"/>
      </dsp:txXfrm>
    </dsp:sp>
    <dsp:sp modelId="{2D821D64-768E-43E3-96C4-6AE8850536B0}">
      <dsp:nvSpPr>
        <dsp:cNvPr id="0" name=""/>
        <dsp:cNvSpPr/>
      </dsp:nvSpPr>
      <dsp:spPr>
        <a:xfrm>
          <a:off x="1261407" y="1336776"/>
          <a:ext cx="322089" cy="1000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0981"/>
              </a:lnTo>
              <a:lnTo>
                <a:pt x="322089" y="10009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0BADD-C917-4EF7-9C87-4F100A95AA6F}">
      <dsp:nvSpPr>
        <dsp:cNvPr id="0" name=""/>
        <dsp:cNvSpPr/>
      </dsp:nvSpPr>
      <dsp:spPr>
        <a:xfrm>
          <a:off x="1583496" y="1670436"/>
          <a:ext cx="2135427" cy="1334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/>
            <a:t>Informer officiellement son intention de poser sa candidature à un autre poste;</a:t>
          </a:r>
          <a:endParaRPr lang="fr-CA" sz="1800" kern="1200"/>
        </a:p>
      </dsp:txBody>
      <dsp:txXfrm>
        <a:off x="1622586" y="1709526"/>
        <a:ext cx="2057247" cy="1256462"/>
      </dsp:txXfrm>
    </dsp:sp>
    <dsp:sp modelId="{C99177DF-85C9-4FFC-8DAA-151FE5CCAF32}">
      <dsp:nvSpPr>
        <dsp:cNvPr id="0" name=""/>
        <dsp:cNvSpPr/>
      </dsp:nvSpPr>
      <dsp:spPr>
        <a:xfrm>
          <a:off x="1261407" y="1336776"/>
          <a:ext cx="322089" cy="2669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284"/>
              </a:lnTo>
              <a:lnTo>
                <a:pt x="322089" y="26692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11352-FA61-4E13-9106-5C9953E05620}">
      <dsp:nvSpPr>
        <dsp:cNvPr id="0" name=""/>
        <dsp:cNvSpPr/>
      </dsp:nvSpPr>
      <dsp:spPr>
        <a:xfrm>
          <a:off x="1583496" y="3338739"/>
          <a:ext cx="2135427" cy="1334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/>
            <a:t>Confirmer sa démission du poste qu’elle occupe.</a:t>
          </a:r>
          <a:endParaRPr lang="fr-CA" sz="1800" kern="1200"/>
        </a:p>
      </dsp:txBody>
      <dsp:txXfrm>
        <a:off x="1622586" y="3377829"/>
        <a:ext cx="2057247" cy="12564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29272-7CFC-4A84-8B6C-F7C49A2AFDE4}">
      <dsp:nvSpPr>
        <dsp:cNvPr id="0" name=""/>
        <dsp:cNvSpPr/>
      </dsp:nvSpPr>
      <dsp:spPr>
        <a:xfrm>
          <a:off x="0" y="597378"/>
          <a:ext cx="3355675" cy="1677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Cette procédure vise à </a:t>
          </a:r>
          <a:r>
            <a:rPr lang="fr-CA" sz="3500" b="1" kern="1200" dirty="0"/>
            <a:t>éviter tout poste vacant</a:t>
          </a:r>
          <a:r>
            <a:rPr lang="fr-CA" sz="3500" kern="1200" dirty="0"/>
            <a:t>.</a:t>
          </a:r>
        </a:p>
      </dsp:txBody>
      <dsp:txXfrm>
        <a:off x="49142" y="646520"/>
        <a:ext cx="3257391" cy="15795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4E77D-EE6D-4432-A932-7B20A7093951}">
      <dsp:nvSpPr>
        <dsp:cNvPr id="0" name=""/>
        <dsp:cNvSpPr/>
      </dsp:nvSpPr>
      <dsp:spPr>
        <a:xfrm>
          <a:off x="0" y="70440"/>
          <a:ext cx="5198269" cy="2840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/>
            <a:t>Tous membres sont autorisés à publier et partager des candidatures (vidéo, CV, etc.) sur leur </a:t>
          </a:r>
          <a:r>
            <a:rPr lang="fr-CA" sz="3000" b="1" i="0" kern="1200"/>
            <a:t>page Facebook personnelle</a:t>
          </a:r>
          <a:r>
            <a:rPr lang="fr-CA" sz="3000" b="0" i="0" kern="1200"/>
            <a:t>.</a:t>
          </a:r>
          <a:endParaRPr lang="fr-CA" sz="3000" kern="1200"/>
        </a:p>
      </dsp:txBody>
      <dsp:txXfrm>
        <a:off x="138682" y="209122"/>
        <a:ext cx="4920905" cy="2563542"/>
      </dsp:txXfrm>
    </dsp:sp>
    <dsp:sp modelId="{240AD561-118F-43F5-B262-2F84FF2CBAA9}">
      <dsp:nvSpPr>
        <dsp:cNvPr id="0" name=""/>
        <dsp:cNvSpPr/>
      </dsp:nvSpPr>
      <dsp:spPr>
        <a:xfrm>
          <a:off x="0" y="2997747"/>
          <a:ext cx="5198269" cy="2840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 dirty="0"/>
            <a:t>Toutefois, pour les </a:t>
          </a:r>
          <a:r>
            <a:rPr lang="fr-CA" sz="3000" b="1" i="0" kern="1200" dirty="0"/>
            <a:t>deux publications officielles</a:t>
          </a:r>
          <a:r>
            <a:rPr lang="fr-CA" sz="3000" b="0" i="0" kern="1200" dirty="0"/>
            <a:t> effectuées sur la </a:t>
          </a:r>
          <a:r>
            <a:rPr lang="fr-CA" sz="3000" b="1" i="0" kern="1200" dirty="0"/>
            <a:t>page Facebook du syndicat</a:t>
          </a:r>
          <a:r>
            <a:rPr lang="fr-CA" sz="3000" b="0" i="0" kern="1200" dirty="0"/>
            <a:t>, seule la </a:t>
          </a:r>
          <a:r>
            <a:rPr lang="fr-CA" sz="3000" b="1" i="0" kern="1200" dirty="0"/>
            <a:t>fiche de candidature officielle</a:t>
          </a:r>
          <a:r>
            <a:rPr lang="fr-CA" sz="3000" b="0" i="0" kern="1200" dirty="0"/>
            <a:t> sera publiée.</a:t>
          </a:r>
          <a:endParaRPr lang="fr-CA" sz="3000" kern="1200" dirty="0"/>
        </a:p>
      </dsp:txBody>
      <dsp:txXfrm>
        <a:off x="138682" y="3136429"/>
        <a:ext cx="4920905" cy="25635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54343-4DE4-484D-ABA2-AE7434F437F9}">
      <dsp:nvSpPr>
        <dsp:cNvPr id="0" name=""/>
        <dsp:cNvSpPr/>
      </dsp:nvSpPr>
      <dsp:spPr>
        <a:xfrm>
          <a:off x="0" y="69"/>
          <a:ext cx="3621334" cy="27645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 dirty="0"/>
            <a:t>Les </a:t>
          </a:r>
          <a:r>
            <a:rPr lang="fr-CA" sz="3000" b="1" i="0" kern="1200" dirty="0"/>
            <a:t>scrutateurs doivent demeurer neutres</a:t>
          </a:r>
          <a:r>
            <a:rPr lang="fr-CA" sz="3000" b="0" i="0" kern="1200" dirty="0"/>
            <a:t> et </a:t>
          </a:r>
          <a:r>
            <a:rPr lang="fr-CA" sz="3000" b="1" i="0" kern="1200" dirty="0"/>
            <a:t>ne peuvent publier ni partager aucune candidature</a:t>
          </a:r>
          <a:r>
            <a:rPr lang="fr-CA" sz="3000" b="0" i="0" kern="1200" dirty="0"/>
            <a:t>.</a:t>
          </a:r>
          <a:endParaRPr lang="fr-CA" sz="3000" kern="1200" dirty="0"/>
        </a:p>
      </dsp:txBody>
      <dsp:txXfrm>
        <a:off x="134956" y="135025"/>
        <a:ext cx="3351422" cy="2494680"/>
      </dsp:txXfrm>
    </dsp:sp>
    <dsp:sp modelId="{EA1D82DF-EBF8-40D7-BB3B-83D83916F424}">
      <dsp:nvSpPr>
        <dsp:cNvPr id="0" name=""/>
        <dsp:cNvSpPr/>
      </dsp:nvSpPr>
      <dsp:spPr>
        <a:xfrm rot="5400000">
          <a:off x="5734461" y="1066224"/>
          <a:ext cx="2211674" cy="6437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100" b="0" i="0" kern="1200"/>
            <a:t>Un </a:t>
          </a:r>
          <a:r>
            <a:rPr lang="fr-CA" sz="3100" b="1" i="0" kern="1200"/>
            <a:t>avertissement</a:t>
          </a:r>
          <a:r>
            <a:rPr lang="fr-CA" sz="3100" b="0" i="0" kern="1200"/>
            <a:t> sera émis et la publication devra être retirée.</a:t>
          </a:r>
          <a:endParaRPr lang="fr-CA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100" b="0" i="0" kern="1200" dirty="0"/>
            <a:t>En cas de récidive, le scrutateur ou la scrutatrice sera </a:t>
          </a:r>
          <a:r>
            <a:rPr lang="fr-CA" sz="3100" b="1" i="0" kern="1200" dirty="0"/>
            <a:t>remplacé(e)</a:t>
          </a:r>
          <a:r>
            <a:rPr lang="fr-CA" sz="3100" b="0" i="0" kern="1200" dirty="0"/>
            <a:t>.</a:t>
          </a:r>
          <a:endParaRPr lang="fr-CA" sz="3100" kern="1200" dirty="0"/>
        </a:p>
      </dsp:txBody>
      <dsp:txXfrm rot="-5400000">
        <a:off x="3621335" y="3287316"/>
        <a:ext cx="6329963" cy="1995744"/>
      </dsp:txXfrm>
    </dsp:sp>
    <dsp:sp modelId="{DB042F04-BD74-4EFD-A77E-8EE93CF033D7}">
      <dsp:nvSpPr>
        <dsp:cNvPr id="0" name=""/>
        <dsp:cNvSpPr/>
      </dsp:nvSpPr>
      <dsp:spPr>
        <a:xfrm>
          <a:off x="0" y="2902891"/>
          <a:ext cx="3621334" cy="27645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1" i="0" kern="1200" dirty="0"/>
            <a:t>En cas de non-respect : </a:t>
          </a:r>
          <a:endParaRPr lang="fr-CA" sz="3000" b="1" kern="1200" dirty="0"/>
        </a:p>
      </dsp:txBody>
      <dsp:txXfrm>
        <a:off x="134956" y="3037847"/>
        <a:ext cx="3351422" cy="24946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115901"/>
          <a:ext cx="3485036" cy="2398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b="0" i="0" kern="1200" dirty="0"/>
            <a:t>Une publication regroupant </a:t>
          </a:r>
          <a:r>
            <a:rPr lang="fr-CA" sz="2500" b="1" i="0" kern="1200" dirty="0"/>
            <a:t>toutes les candidatures reçues</a:t>
          </a:r>
          <a:r>
            <a:rPr lang="fr-CA" sz="2500" b="0" i="0" kern="1200" dirty="0"/>
            <a:t> (voir point7) sera faite sur la page Facebook du syndicat.</a:t>
          </a:r>
          <a:endParaRPr lang="fr-CA" sz="2500" kern="1200" dirty="0"/>
        </a:p>
      </dsp:txBody>
      <dsp:txXfrm>
        <a:off x="117085" y="232986"/>
        <a:ext cx="3250866" cy="2164330"/>
      </dsp:txXfrm>
    </dsp:sp>
    <dsp:sp modelId="{E5DCAA60-CD35-4D18-946F-07A61AC73172}">
      <dsp:nvSpPr>
        <dsp:cNvPr id="0" name=""/>
        <dsp:cNvSpPr/>
      </dsp:nvSpPr>
      <dsp:spPr>
        <a:xfrm>
          <a:off x="0" y="2586401"/>
          <a:ext cx="3485036" cy="2398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b="0" i="0" kern="1200" dirty="0"/>
            <a:t>Un </a:t>
          </a:r>
          <a:r>
            <a:rPr lang="fr-CA" sz="2500" b="1" i="0" kern="1200" dirty="0"/>
            <a:t>courriel</a:t>
          </a:r>
          <a:r>
            <a:rPr lang="fr-CA" sz="2500" b="0" i="0" kern="1200" dirty="0"/>
            <a:t> contenant l’ensemble des candidatures sera également transmis aux membres.</a:t>
          </a:r>
          <a:endParaRPr lang="fr-CA" sz="2500" kern="1200" dirty="0"/>
        </a:p>
      </dsp:txBody>
      <dsp:txXfrm>
        <a:off x="117085" y="2703486"/>
        <a:ext cx="3250866" cy="21643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34834"/>
          <a:ext cx="3485036" cy="2482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Une fiche de candidature vierge, incluant un espace pour la photo, sera fournie afin d’assurer l’équité entre tous les candidats.</a:t>
          </a:r>
          <a:endParaRPr lang="fr-CA" sz="2300" kern="1200" dirty="0"/>
        </a:p>
      </dsp:txBody>
      <dsp:txXfrm>
        <a:off x="121183" y="156017"/>
        <a:ext cx="3242670" cy="2240081"/>
      </dsp:txXfrm>
    </dsp:sp>
    <dsp:sp modelId="{E5DCAA60-CD35-4D18-946F-07A61AC73172}">
      <dsp:nvSpPr>
        <dsp:cNvPr id="0" name=""/>
        <dsp:cNvSpPr/>
      </dsp:nvSpPr>
      <dsp:spPr>
        <a:xfrm>
          <a:off x="0" y="2583521"/>
          <a:ext cx="3485036" cy="2482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1" i="0" u="sng" kern="1200" dirty="0"/>
            <a:t>Cette fiche sera utilisée pour : </a:t>
          </a:r>
          <a:br>
            <a:rPr lang="fr-CA" sz="2300" b="1" i="0" u="sng" kern="1200" dirty="0"/>
          </a:br>
          <a:endParaRPr lang="fr-CA" sz="2300" b="1" u="sng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Les publications Facebook officielles;</a:t>
          </a:r>
          <a:endParaRPr lang="fr-CA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Les envois par courriel.</a:t>
          </a:r>
          <a:endParaRPr lang="fr-CA" sz="2300" kern="1200" dirty="0"/>
        </a:p>
      </dsp:txBody>
      <dsp:txXfrm>
        <a:off x="121183" y="2704704"/>
        <a:ext cx="3242670" cy="2240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11/05/2026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11/05/2026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ED02D-4BF8-3983-E1FC-0D2E1D95F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9BEDB584-4B17-340A-999C-4B775A6A86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50979B3-4DA5-CD70-1881-F674F2B1AB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F86DA19-7F57-CE57-BC9B-04D08436E5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1212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8759F-0273-628F-CE53-E55406B82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546F2FE-16EC-E45E-69CC-7E438A422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738CED9-9BE7-5ED9-543B-13EC55E66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4716B1-1681-F9EB-C891-B7A41AB30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1604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43CEA-FA40-58C9-4D86-2887A135E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87E378E-33ED-8C62-353B-4603CA809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06F3B113-8C8C-A11D-E164-540740D27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36916D-17CF-7398-1973-238B618635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0691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19C82-A50E-394E-0B95-C2314DE5D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4E3C310-18AF-EF83-4B7D-DE6CB73E0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32BCCD3B-14F7-936D-54BA-3E4D6312C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B488A2-C61D-CA77-F01C-4F17F5222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331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92BF5-81B3-0203-F439-FD762A463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ACC45A1-F418-34F4-2283-E6FBA1BB56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9CC4B9F-B3B0-7746-B1B6-250ADE32C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D0A12C-7C90-1DE4-A090-17DC05454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2929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D20CB-24AE-9F9E-F46A-DBE07137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E0A7A5D-C0B8-AC54-08D0-EDE8983C2E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F422932-B0DB-412C-FC7B-25991BE91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055A86-629B-E6E5-524D-DD7197E632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6276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791E3-C25A-FA26-EE34-531BF6900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492E5D46-489A-5DE3-B9D4-304CAA9B65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3F6DD4E-5EF6-6FBD-CD52-4A7624454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50BAE8-D901-DC18-0294-384BB130C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630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44AF2-A66F-FBBB-A372-313D05FAB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244E6023-F95B-9401-768E-E1DDBEB0D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4982EB7-B145-6BCD-4A0C-9B80A4491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50C0B0-D6FF-5E36-F4F4-CAFB7EC4F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7309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48E5C-416A-2E3C-6BF6-D40324A49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84F8761A-6F52-36A4-9C0B-43B663EA7F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A368CC1D-DE29-E658-DE00-737998E851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DA9DC6-4BF2-D841-E017-1D866C38A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07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7991B-3FD1-486B-049C-B93683D91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1DABC8C-68CF-FD71-E11C-C6744084D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38B56916-3C71-540E-CD53-C85C34F1B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0C562F-DE0D-F4D1-3518-BF0906948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3433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242F1-7A54-9C91-3FF5-16531880E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4069623-E44B-982E-6AA1-B90CFB084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ACF86BD-AEF6-8E8C-3ACB-18A696F99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EF3134-A813-E39F-7940-C29D0794E4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8495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67503-931D-0857-8B60-8866EBD60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60051453-1C78-D891-06FF-6EB8FC241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99D1336-C28C-F47D-6679-45974645C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63486D-B052-AA10-8722-B6340E83DC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73205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EA693-C0E9-4ADC-15BF-D32796743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01FCA9D4-E753-F251-D23D-8F36C01A7D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42B7264E-ED48-C398-CBEF-6AD2F9BCA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4FC336-AB0D-CC2A-9B60-70C33147BC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3221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C0247-54D4-D10C-BCCE-563008CD5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1ED618CB-1CA5-9D7C-5E76-4EC325EBC5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773EB39-6312-B146-07AF-DD53C983D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A10E8E-EE8E-1260-75A8-E6DE95D18C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21973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EFAC1-820D-7DBE-B9E5-70ED5FAC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4B5FE9C-71B1-AB2D-F049-C3BEF97BAF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BF2A408-3181-0F3B-8CBE-0D3C286A74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A2346E2-4C56-4A48-884F-6F7FAF739F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7238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5755D-F5DB-91CB-EB02-F6C7D0C46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DE774CB2-F9CB-D769-920F-E099A12DF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2D19DDB-CA07-30C8-2EA2-3C423BCA8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445156-DD0E-F4CA-2B68-7624E5AD0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6574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FC7F-8741-5CF0-945A-4EA461A08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53556121-AB99-6C5E-3025-1E44E39EE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4FAEAF1-7EEE-1DA2-A2A3-27A53AC5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67052C-B878-02D6-9F36-B31584E0A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2102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33CE0-C991-2913-7953-F0E9EDC3A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F30A7B6C-51CC-E856-AA14-C199ACE2A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8C19843-6F34-5CFF-E40D-4C344B956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D447D4-3C15-8DF2-62A5-87B720EAB5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4497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tcisssmecsn.monsyndicat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residentelection2026@sttcisssmecsn.com" TargetMode="External"/><Relationship Id="rId5" Type="http://schemas.openxmlformats.org/officeDocument/2006/relationships/hyperlink" Target="mailto:secretaireelection2026@sttcisssmecsn.com?subject=&#201;lections%202026" TargetMode="External"/><Relationship Id="rId4" Type="http://schemas.openxmlformats.org/officeDocument/2006/relationships/hyperlink" Target="mailto:presidentelection2026@sttcisssmecsn.com?subject=&#201;lection%20202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RÈGLEMENTS DES ÉLECTIONS SYNDICALES</a:t>
            </a:r>
            <a:br>
              <a:rPr lang="fr-FR" dirty="0"/>
            </a:br>
            <a:r>
              <a:rPr lang="fr-FR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C8329-F5D9-DAEF-AA3D-560D38C1A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F7C6B-B7D2-23AE-84B3-D6BD739F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2022" y="4791114"/>
            <a:ext cx="6405617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8. Fiche officielle de candidature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0974F8B-BBCF-AECD-608E-E0E675846995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006983818"/>
              </p:ext>
            </p:extLst>
          </p:nvPr>
        </p:nvGraphicFramePr>
        <p:xfrm>
          <a:off x="603885" y="584004"/>
          <a:ext cx="3485036" cy="5100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49889550-BBA6-615E-10D8-5669791F8B5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287641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891F4-2288-F56E-20DF-596E6F469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2756C-6FA3-4672-CF91-2AC394ED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2022" y="4791114"/>
            <a:ext cx="6405617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8. Fiche officielle de candidature (suite)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41E137C-6D5C-C0B2-72A4-F5224CC6E15D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028214076"/>
              </p:ext>
            </p:extLst>
          </p:nvPr>
        </p:nvGraphicFramePr>
        <p:xfrm>
          <a:off x="594361" y="392176"/>
          <a:ext cx="3485036" cy="5779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85491B6D-0FB7-6A21-DD1F-9CE09AE0696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602876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3392A-5A79-B699-54D2-CEA2F38FA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75C179A-8E47-B880-FB16-AC0E94B8FF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94824917"/>
              </p:ext>
            </p:extLst>
          </p:nvPr>
        </p:nvGraphicFramePr>
        <p:xfrm>
          <a:off x="250166" y="646982"/>
          <a:ext cx="11478380" cy="8341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79681317-AA65-FDF1-51F1-2C2D358AE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9. Impression des CV syndicaux</a:t>
            </a:r>
          </a:p>
        </p:txBody>
      </p:sp>
    </p:spTree>
    <p:extLst>
      <p:ext uri="{BB962C8B-B14F-4D97-AF65-F5344CB8AC3E}">
        <p14:creationId xmlns:p14="http://schemas.microsoft.com/office/powerpoint/2010/main" val="1019505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37148-DD85-C797-0D7A-7457A20B4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6DD4ED-05AA-B663-638E-965460FC2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10. Affichage babillard syndicaux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DA5B4694-FBBE-A13C-D8D3-2ADF4F08077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5401813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333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0D069-BC71-A3EB-5285-2EA702AAD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BE00C-E80E-1019-F64E-669359ACE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11. Publicité le jour du scrutin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3A22E98-635C-BA8F-C99F-DF4C13E34B72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783513398"/>
              </p:ext>
            </p:extLst>
          </p:nvPr>
        </p:nvGraphicFramePr>
        <p:xfrm>
          <a:off x="603884" y="584004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3580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83F17-3B4A-45DB-D8D6-58F1149BC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AB547F0-A36A-F744-7A75-0B26B90CE5E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03063376"/>
              </p:ext>
            </p:extLst>
          </p:nvPr>
        </p:nvGraphicFramePr>
        <p:xfrm>
          <a:off x="250166" y="646982"/>
          <a:ext cx="11478380" cy="8341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6B384E3B-2423-3E96-5C60-9DD10B75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12. Vérification des votes</a:t>
            </a:r>
          </a:p>
        </p:txBody>
      </p:sp>
    </p:spTree>
    <p:extLst>
      <p:ext uri="{BB962C8B-B14F-4D97-AF65-F5344CB8AC3E}">
        <p14:creationId xmlns:p14="http://schemas.microsoft.com/office/powerpoint/2010/main" val="1785748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5A0CF-380D-C1BF-C76A-6EE56F1A1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95D79A-640A-9056-0DA2-B3C64F360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13. Scellage et ouverture des boîtes de scrutin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FEE9D62-D0B2-0180-EB81-8191B620E19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03154164"/>
              </p:ext>
            </p:extLst>
          </p:nvPr>
        </p:nvGraphicFramePr>
        <p:xfrm>
          <a:off x="-382438" y="1783079"/>
          <a:ext cx="12956875" cy="5456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0781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77855-1095-BDD3-756A-4A1B2009E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DD9D6-5C13-828F-CA12-A4D7A5E56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14. Validité des bulletins de vote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5E09BC3-798E-2D46-D8C7-B488A80D451E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964077948"/>
              </p:ext>
            </p:extLst>
          </p:nvPr>
        </p:nvGraphicFramePr>
        <p:xfrm>
          <a:off x="594361" y="325211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4535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8E298-67A0-E7D8-1C2C-90946A3B4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E09AD-6C5D-43D1-C7BB-3C95B9CDB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15. Durée des mandats au candidature sur le même poste.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D0F4FA3-0312-ECAB-06F8-C25B403399E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0978838"/>
              </p:ext>
            </p:extLst>
          </p:nvPr>
        </p:nvGraphicFramePr>
        <p:xfrm>
          <a:off x="794636" y="986325"/>
          <a:ext cx="10602727" cy="7527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906A7087-8B96-FD83-5A2A-8DE8E4459A16}"/>
              </a:ext>
            </a:extLst>
          </p:cNvPr>
          <p:cNvSpPr txBox="1"/>
          <p:nvPr/>
        </p:nvSpPr>
        <p:spPr>
          <a:xfrm>
            <a:off x="681487" y="2725947"/>
            <a:ext cx="64439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CA" sz="2800" b="1" dirty="0">
                <a:solidFill>
                  <a:schemeClr val="bg1"/>
                </a:solidFill>
              </a:rPr>
              <a:t>Lorsqu’il y a plus d’un mandat de durées différentes pour un regroupement, </a:t>
            </a:r>
            <a:endParaRPr lang="fr-C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95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8CAC9-66CE-2582-4400-D11AFA40C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79AC4-69F2-D46F-474A-486D61F8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16. Vote des scrutateurs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9729E49-6E7C-57C9-85C2-8AC6E39A088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47714803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701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D0E0E-8005-C282-263C-79413E90E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65B72E-04FA-6702-5C7D-A6E80459F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1. Campagnes de salissage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F950471-760D-452E-444C-6A6D286C8EF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712484971"/>
              </p:ext>
            </p:extLst>
          </p:nvPr>
        </p:nvGraphicFramePr>
        <p:xfrm>
          <a:off x="603884" y="584004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9697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1F739-FF63-9765-239E-E9FE26F90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A972E-72F5-E4E8-0B99-58DAD702D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17. Engagement de confidentialité et de remise des accès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93B47C6-03EB-A401-4E3F-5BEB1365768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92062009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45458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F46FA-2116-4581-E19D-E2C675695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D3763-B8D7-EB9B-AF2D-C5F19BC1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JOURNÉES DE SCRUTIN ET DÉPOUILLEMENT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AD306119-ED66-97E1-9865-48896DE9841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40430368"/>
              </p:ext>
            </p:extLst>
          </p:nvPr>
        </p:nvGraphicFramePr>
        <p:xfrm>
          <a:off x="-1689967" y="2626974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Espace réservé du contenu 4">
            <a:extLst>
              <a:ext uri="{FF2B5EF4-FFF2-40B4-BE49-F238E27FC236}">
                <a16:creationId xmlns:a16="http://schemas.microsoft.com/office/drawing/2014/main" id="{6588BD7F-2E2B-C620-4A1E-9669C62C5E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1357315"/>
              </p:ext>
            </p:extLst>
          </p:nvPr>
        </p:nvGraphicFramePr>
        <p:xfrm>
          <a:off x="3834709" y="2626973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108032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01FB3-3142-E75A-743A-A1F5DAEC5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FCD73-E481-5BCE-D3BD-C3BC39169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18. Destruction des bulletins de vote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66017FF0-E89E-3988-DA22-6952D5911EC1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1819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218D1-6316-D534-0CC9-D0712854D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D5B7A-4E9E-BE64-467E-1C30D6817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HORAIRE DE SCRUTIN</a:t>
            </a: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1B54304E-0D07-F3B1-9A05-CC6700B51EA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43864202"/>
              </p:ext>
            </p:extLst>
          </p:nvPr>
        </p:nvGraphicFramePr>
        <p:xfrm>
          <a:off x="106393" y="2536953"/>
          <a:ext cx="3590957" cy="433634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977497">
                  <a:extLst>
                    <a:ext uri="{9D8B030D-6E8A-4147-A177-3AD203B41FA5}">
                      <a16:colId xmlns:a16="http://schemas.microsoft.com/office/drawing/2014/main" val="4079075287"/>
                    </a:ext>
                  </a:extLst>
                </a:gridCol>
                <a:gridCol w="1259979">
                  <a:extLst>
                    <a:ext uri="{9D8B030D-6E8A-4147-A177-3AD203B41FA5}">
                      <a16:colId xmlns:a16="http://schemas.microsoft.com/office/drawing/2014/main" val="1591813699"/>
                    </a:ext>
                  </a:extLst>
                </a:gridCol>
                <a:gridCol w="653529">
                  <a:extLst>
                    <a:ext uri="{9D8B030D-6E8A-4147-A177-3AD203B41FA5}">
                      <a16:colId xmlns:a16="http://schemas.microsoft.com/office/drawing/2014/main" val="366220190"/>
                    </a:ext>
                  </a:extLst>
                </a:gridCol>
                <a:gridCol w="699952">
                  <a:extLst>
                    <a:ext uri="{9D8B030D-6E8A-4147-A177-3AD203B41FA5}">
                      <a16:colId xmlns:a16="http://schemas.microsoft.com/office/drawing/2014/main" val="3887683479"/>
                    </a:ext>
                  </a:extLst>
                </a:gridCol>
              </a:tblGrid>
              <a:tr h="620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Site :  </a:t>
                      </a:r>
                      <a:b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15 juin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Adresse : 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>
                          <a:solidFill>
                            <a:schemeClr val="bg1"/>
                          </a:solidFill>
                          <a:effectLst/>
                        </a:rPr>
                        <a:t>Heure : 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>
                          <a:solidFill>
                            <a:schemeClr val="bg1"/>
                          </a:solidFill>
                          <a:effectLst/>
                        </a:rPr>
                        <a:t>Salle : 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416241"/>
                  </a:ext>
                </a:extLst>
              </a:tr>
              <a:tr h="1276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Hôtel-Dieu Richelieu Yamaska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1800, rue </a:t>
                      </a:r>
                      <a:r>
                        <a:rPr lang="fr-CA" sz="1100" kern="100" dirty="0" err="1">
                          <a:solidFill>
                            <a:schemeClr val="bg1"/>
                          </a:solidFill>
                          <a:effectLst/>
                        </a:rPr>
                        <a:t>Dessaulles</a:t>
                      </a: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 Saint-Hyacinthe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7h00 à 17h00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178137"/>
                  </a:ext>
                </a:extLst>
              </a:tr>
              <a:tr h="862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Hôpital Honoré Mercier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>
                          <a:solidFill>
                            <a:schemeClr val="bg1"/>
                          </a:solidFill>
                          <a:effectLst/>
                        </a:rPr>
                        <a:t>2750, boul. Laframboise Saint-Hyacinthe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7h00 à 17h00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Cafétéria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682222"/>
                  </a:ext>
                </a:extLst>
              </a:tr>
              <a:tr h="500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CHSLD d’Acton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>
                          <a:solidFill>
                            <a:schemeClr val="bg1"/>
                          </a:solidFill>
                          <a:effectLst/>
                        </a:rPr>
                        <a:t>1268, rue Ricard Acton Vale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7h00 à 12h00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462560"/>
                  </a:ext>
                </a:extLst>
              </a:tr>
              <a:tr h="500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CHSLD André Perrault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>
                          <a:solidFill>
                            <a:schemeClr val="bg1"/>
                          </a:solidFill>
                          <a:effectLst/>
                        </a:rPr>
                        <a:t>1955 Ave. Pratte, Saint-Hyacinthe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13h30 à 17h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562109"/>
                  </a:ext>
                </a:extLst>
              </a:tr>
              <a:tr h="5767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CHSLD Marguerite Adam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 dirty="0">
                          <a:solidFill>
                            <a:schemeClr val="bg1"/>
                          </a:solidFill>
                          <a:effectLst/>
                        </a:rPr>
                        <a:t>425, rue Hubert Beloeil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7h00 à 12h00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33825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6AF14B9-F256-B9E0-CE74-E10E516F2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6784"/>
              </p:ext>
            </p:extLst>
          </p:nvPr>
        </p:nvGraphicFramePr>
        <p:xfrm>
          <a:off x="3943777" y="2572061"/>
          <a:ext cx="4070163" cy="4301241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107941">
                  <a:extLst>
                    <a:ext uri="{9D8B030D-6E8A-4147-A177-3AD203B41FA5}">
                      <a16:colId xmlns:a16="http://schemas.microsoft.com/office/drawing/2014/main" val="3375986568"/>
                    </a:ext>
                  </a:extLst>
                </a:gridCol>
                <a:gridCol w="1428121">
                  <a:extLst>
                    <a:ext uri="{9D8B030D-6E8A-4147-A177-3AD203B41FA5}">
                      <a16:colId xmlns:a16="http://schemas.microsoft.com/office/drawing/2014/main" val="1532006285"/>
                    </a:ext>
                  </a:extLst>
                </a:gridCol>
                <a:gridCol w="740742">
                  <a:extLst>
                    <a:ext uri="{9D8B030D-6E8A-4147-A177-3AD203B41FA5}">
                      <a16:colId xmlns:a16="http://schemas.microsoft.com/office/drawing/2014/main" val="1144727355"/>
                    </a:ext>
                  </a:extLst>
                </a:gridCol>
                <a:gridCol w="793359">
                  <a:extLst>
                    <a:ext uri="{9D8B030D-6E8A-4147-A177-3AD203B41FA5}">
                      <a16:colId xmlns:a16="http://schemas.microsoft.com/office/drawing/2014/main" val="345663976"/>
                    </a:ext>
                  </a:extLst>
                </a:gridCol>
              </a:tblGrid>
              <a:tr h="228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 dirty="0">
                          <a:effectLst/>
                        </a:rPr>
                        <a:t>Site :  </a:t>
                      </a:r>
                      <a:br>
                        <a:rPr lang="fr-CA" sz="1300" u="sng" kern="100" dirty="0">
                          <a:effectLst/>
                        </a:rPr>
                      </a:br>
                      <a:r>
                        <a:rPr lang="fr-CA" sz="1300" u="sng" kern="100" dirty="0">
                          <a:effectLst/>
                        </a:rPr>
                        <a:t>16 juin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 dirty="0">
                          <a:effectLst/>
                        </a:rPr>
                        <a:t>Adresse : 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Heure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Salle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0880898"/>
                  </a:ext>
                </a:extLst>
              </a:tr>
              <a:tr h="505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Hôpital Pierre-Boucher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1333, boul. Jacques-Cartier Est, Longueuil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A côté du poste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Information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61979181"/>
                  </a:ext>
                </a:extLst>
              </a:tr>
              <a:tr h="210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MGR Coderre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2761, rue Beauvais, Longueuil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 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7709215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Chevalier Lévis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40, rue Lévis,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13h00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3034133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René-Lévesque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1901 rue Claude,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05155377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Jeanne-Crevier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151 Rue de Muy, Boucherville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33207278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Montarville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265, boul. Seigneurial Ouest, St-Bruno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0424219"/>
                  </a:ext>
                </a:extLst>
              </a:tr>
              <a:tr h="210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CLSC Longueuil Ouest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201 curé-Poirier Ouest,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11h00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 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13300457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1251 Rue Beauregard,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14h30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Cafétéria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3390532"/>
                  </a:ext>
                </a:extLst>
              </a:tr>
              <a:tr h="202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Centre administratif Adoncour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575, Adoncour,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11h30 à 13h00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Salle employée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2821295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6D8448D-05CE-2F31-92A2-A5247AD32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263445"/>
              </p:ext>
            </p:extLst>
          </p:nvPr>
        </p:nvGraphicFramePr>
        <p:xfrm>
          <a:off x="8117457" y="2572061"/>
          <a:ext cx="3968150" cy="4285941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080172">
                  <a:extLst>
                    <a:ext uri="{9D8B030D-6E8A-4147-A177-3AD203B41FA5}">
                      <a16:colId xmlns:a16="http://schemas.microsoft.com/office/drawing/2014/main" val="1806900625"/>
                    </a:ext>
                  </a:extLst>
                </a:gridCol>
                <a:gridCol w="1392327">
                  <a:extLst>
                    <a:ext uri="{9D8B030D-6E8A-4147-A177-3AD203B41FA5}">
                      <a16:colId xmlns:a16="http://schemas.microsoft.com/office/drawing/2014/main" val="2016595296"/>
                    </a:ext>
                  </a:extLst>
                </a:gridCol>
                <a:gridCol w="722176">
                  <a:extLst>
                    <a:ext uri="{9D8B030D-6E8A-4147-A177-3AD203B41FA5}">
                      <a16:colId xmlns:a16="http://schemas.microsoft.com/office/drawing/2014/main" val="867744807"/>
                    </a:ext>
                  </a:extLst>
                </a:gridCol>
                <a:gridCol w="773475">
                  <a:extLst>
                    <a:ext uri="{9D8B030D-6E8A-4147-A177-3AD203B41FA5}">
                      <a16:colId xmlns:a16="http://schemas.microsoft.com/office/drawing/2014/main" val="3113918611"/>
                    </a:ext>
                  </a:extLst>
                </a:gridCol>
              </a:tblGrid>
              <a:tr h="385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Site :  17 juin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Adresse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Heure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Salle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34169263"/>
                  </a:ext>
                </a:extLst>
              </a:tr>
              <a:tr h="853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Hôpital Hôtel-Dieu de Sorel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400, ave. De l’Hôtel-Dieu, Sorel-Tracy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Près de la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Cafétéria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7085800"/>
                  </a:ext>
                </a:extLst>
              </a:tr>
              <a:tr h="883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Centre hébergement de 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4205, rue Frontenac, Sorel-Tracy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 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86668389"/>
                  </a:ext>
                </a:extLst>
              </a:tr>
              <a:tr h="432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Élisabeth-Lafrance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151, rue George, Sorel-Tracy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Bureau Syndical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64231288"/>
                  </a:ext>
                </a:extLst>
              </a:tr>
              <a:tr h="432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Lajemmerais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60, rue D'Youville, Varennes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87837324"/>
                  </a:ext>
                </a:extLst>
              </a:tr>
              <a:tr h="432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Contrecœur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4700, rue Marie-Victorin, Contrecœur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85085411"/>
                  </a:ext>
                </a:extLst>
              </a:tr>
              <a:tr h="432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de Valleyfield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301, rue Jacques-Cartier, Valleyfield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65724470"/>
                  </a:ext>
                </a:extLst>
              </a:tr>
              <a:tr h="432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Chambly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1501, ave. de Salaberry, Chambly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14h00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Salle employée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92831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84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2. Échéancier des candidatures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10793143" cy="4576762"/>
          </a:xfrm>
        </p:spPr>
        <p:txBody>
          <a:bodyPr tIns="457200" rtlCol="0">
            <a:normAutofit/>
          </a:bodyPr>
          <a:lstStyle>
            <a:defPPr>
              <a:defRPr lang="fr-FR"/>
            </a:defPPr>
          </a:lstStyle>
          <a:p>
            <a:pPr lvl="0"/>
            <a:r>
              <a:rPr lang="fr-CA" sz="3600" dirty="0"/>
              <a:t>Période de mise en candidature : du 15 mai au 4 juin 2026.</a:t>
            </a:r>
          </a:p>
          <a:p>
            <a:pPr lvl="0"/>
            <a:r>
              <a:rPr lang="fr-CA" sz="3600" dirty="0"/>
              <a:t>Fin officielle des mises en candidature : 5 juin 2026 à midi.</a:t>
            </a:r>
          </a:p>
          <a:p>
            <a:pPr lvl="0"/>
            <a:r>
              <a:rPr lang="fr-CA" sz="3600" dirty="0"/>
              <a:t>Annonce des candidats : 5 juin 2026.</a:t>
            </a:r>
          </a:p>
          <a:p>
            <a:pPr marL="0" indent="0">
              <a:buNone/>
            </a:pPr>
            <a:r>
              <a:rPr lang="fr-CA" sz="3600" dirty="0"/>
              <a:t>Aucune candidature reçue après le 5 juin 2026 à midi ne sera acceptée.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535AF-C6EE-F682-AE94-374179854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109DCF-2793-12C6-9671-0BA3CEC80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3. Transmission des candidatures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E7C53-B271-D516-15E2-990C461535F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10793143" cy="4576762"/>
          </a:xfrm>
        </p:spPr>
        <p:txBody>
          <a:bodyPr tIns="457200" rtlCol="0">
            <a:normAutofit fontScale="55000" lnSpcReduction="20000"/>
          </a:bodyPr>
          <a:lstStyle>
            <a:defPPr>
              <a:defRPr lang="fr-FR"/>
            </a:defPPr>
          </a:lstStyle>
          <a:p>
            <a:pPr marL="0" indent="0">
              <a:buNone/>
            </a:pPr>
            <a:r>
              <a:rPr lang="fr-CA" sz="4000" dirty="0"/>
              <a:t>Pour obtenir le formulaire de mise en candidature, </a:t>
            </a:r>
            <a:br>
              <a:rPr lang="fr-CA" sz="4000" dirty="0"/>
            </a:br>
            <a:r>
              <a:rPr lang="fr-CA" sz="4000" dirty="0"/>
              <a:t>vous pouvez l’obtenir avec les options suivantes : </a:t>
            </a:r>
          </a:p>
          <a:p>
            <a:pPr lvl="0"/>
            <a:r>
              <a:rPr lang="fr-CA" sz="3500" dirty="0"/>
              <a:t>Sur notre site internet : </a:t>
            </a:r>
            <a:r>
              <a:rPr lang="fr-CA" sz="3500" u="sng" dirty="0">
                <a:hlinkClick r:id="rId3"/>
              </a:rPr>
              <a:t>https://sttcisssmecsn.monsyndicat.org/</a:t>
            </a:r>
            <a:endParaRPr lang="fr-CA" sz="3500" dirty="0"/>
          </a:p>
          <a:p>
            <a:pPr lvl="0"/>
            <a:r>
              <a:rPr lang="fr-CA" sz="3500" dirty="0"/>
              <a:t>En envoyant un courriel au : </a:t>
            </a:r>
          </a:p>
          <a:p>
            <a:pPr marL="402336" lvl="1" indent="0">
              <a:buNone/>
            </a:pPr>
            <a:r>
              <a:rPr lang="fr-CA" sz="3500" dirty="0"/>
              <a:t>	</a:t>
            </a:r>
            <a:r>
              <a:rPr lang="fr-CA" sz="3500" b="1" u="sng" dirty="0">
                <a:hlinkClick r:id="rId4"/>
              </a:rPr>
              <a:t>presidentelection2026@sttcisssmecsn.com</a:t>
            </a:r>
            <a:endParaRPr lang="fr-CA" sz="3500" b="1" u="sng" dirty="0"/>
          </a:p>
          <a:p>
            <a:pPr marL="402336" lvl="1" indent="0">
              <a:buNone/>
            </a:pPr>
            <a:r>
              <a:rPr lang="fr-CA" sz="3500" b="1" dirty="0"/>
              <a:t>	</a:t>
            </a:r>
            <a:r>
              <a:rPr lang="fr-CA" sz="3500" b="1" u="sng" dirty="0">
                <a:hlinkClick r:id="rId5"/>
              </a:rPr>
              <a:t>secretaireelection2026@sttcisssmecsn.com</a:t>
            </a:r>
            <a:endParaRPr lang="fr-CA" sz="3500" dirty="0"/>
          </a:p>
          <a:p>
            <a:pPr lvl="0"/>
            <a:r>
              <a:rPr lang="fr-CA" sz="3500" dirty="0"/>
              <a:t>Sur notre page Facebook (le lien sera mis dans le premier commentaire)</a:t>
            </a:r>
          </a:p>
          <a:p>
            <a:pPr marL="0" indent="0">
              <a:buNone/>
            </a:pPr>
            <a:r>
              <a:rPr lang="fr-CA" sz="3500" dirty="0"/>
              <a:t> </a:t>
            </a:r>
          </a:p>
          <a:p>
            <a:pPr marL="0" indent="0">
              <a:buNone/>
            </a:pPr>
            <a:r>
              <a:rPr lang="fr-CA" sz="4000" dirty="0"/>
              <a:t>Toutes les candidatures doivent être transmises obligatoirement aux deux adresses courriel suivantes :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CA" sz="3500" dirty="0"/>
              <a:t>	</a:t>
            </a:r>
            <a:r>
              <a:rPr lang="fr-CA" sz="3500" dirty="0">
                <a:hlinkClick r:id="rId6"/>
              </a:rPr>
              <a:t>presidentelection2026@sttcisssmecsn.com</a:t>
            </a:r>
            <a:endParaRPr lang="fr-CA" sz="3500" dirty="0"/>
          </a:p>
          <a:p>
            <a:pPr marL="0" lvl="0" indent="0">
              <a:spcBef>
                <a:spcPts val="600"/>
              </a:spcBef>
              <a:buNone/>
            </a:pPr>
            <a:r>
              <a:rPr lang="fr-CA" sz="3500" dirty="0"/>
              <a:t>	</a:t>
            </a:r>
            <a:r>
              <a:rPr lang="fr-CA" sz="3500" dirty="0">
                <a:hlinkClick r:id="rId5"/>
              </a:rPr>
              <a:t>secretaireelection2026@sttcisssmecsn.com</a:t>
            </a:r>
            <a:endParaRPr lang="fr-CA" sz="3500" dirty="0"/>
          </a:p>
        </p:txBody>
      </p:sp>
    </p:spTree>
    <p:extLst>
      <p:ext uri="{BB962C8B-B14F-4D97-AF65-F5344CB8AC3E}">
        <p14:creationId xmlns:p14="http://schemas.microsoft.com/office/powerpoint/2010/main" val="3204853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7D218-2648-33E5-EDA7-A3B5AD733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97875-42A4-30E2-3D7A-ADFC32F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10326682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4. Preuve d’emploi et de regroupement</a:t>
            </a: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5328207A-D4DB-9713-5480-636B002549D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0082568"/>
              </p:ext>
            </p:extLst>
          </p:nvPr>
        </p:nvGraphicFramePr>
        <p:xfrm>
          <a:off x="594360" y="2260120"/>
          <a:ext cx="10672374" cy="4226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1669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5. Démission lors d’une candidature à un autre poste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424BAE76-1BEE-18EC-1FFE-C7DDC6D1BB80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1513284700"/>
              </p:ext>
            </p:extLst>
          </p:nvPr>
        </p:nvGraphicFramePr>
        <p:xfrm>
          <a:off x="-646982" y="2363638"/>
          <a:ext cx="5732169" cy="4347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958A216-92B3-617B-3A2B-076DD21692F1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374050171"/>
              </p:ext>
            </p:extLst>
          </p:nvPr>
        </p:nvGraphicFramePr>
        <p:xfrm>
          <a:off x="3546235" y="2035835"/>
          <a:ext cx="5099529" cy="4675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BF60261C-AA79-4701-EB13-EC6906040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9128656"/>
              </p:ext>
            </p:extLst>
          </p:nvPr>
        </p:nvGraphicFramePr>
        <p:xfrm>
          <a:off x="8307236" y="3429000"/>
          <a:ext cx="3355675" cy="2872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0" y="2869939"/>
            <a:ext cx="5278755" cy="2542810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6. Publications et neutralité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12E998C0-E458-387F-BAF0-6DBF639D38F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651307044"/>
              </p:ext>
            </p:extLst>
          </p:nvPr>
        </p:nvGraphicFramePr>
        <p:xfrm>
          <a:off x="603885" y="474453"/>
          <a:ext cx="5198269" cy="5909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AFF6B-4993-77A8-46D1-90BF2C6AC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176FB35-0E97-B39F-1531-23593EB75B37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3049506769"/>
              </p:ext>
            </p:extLst>
          </p:nvPr>
        </p:nvGraphicFramePr>
        <p:xfrm>
          <a:off x="499469" y="461187"/>
          <a:ext cx="10059263" cy="5667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DC4E1275-8897-AE63-E136-530D6765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464" y="644324"/>
            <a:ext cx="5278755" cy="2542810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6. Publications et neutralité (suite)</a:t>
            </a:r>
          </a:p>
        </p:txBody>
      </p:sp>
    </p:spTree>
    <p:extLst>
      <p:ext uri="{BB962C8B-B14F-4D97-AF65-F5344CB8AC3E}">
        <p14:creationId xmlns:p14="http://schemas.microsoft.com/office/powerpoint/2010/main" val="118195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395" y="4825619"/>
            <a:ext cx="6414244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7. Affichage des candidatures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575C379-7132-ED6D-4688-56123EEB7E02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588319005"/>
              </p:ext>
            </p:extLst>
          </p:nvPr>
        </p:nvGraphicFramePr>
        <p:xfrm>
          <a:off x="603885" y="584004"/>
          <a:ext cx="3485036" cy="5100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F2B2501C-600C-11B3-1ECD-912D988906A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{4524275D-795D-4A95-A88A-227704BD8EF7}TFd3b75063-ff25-434d-b12c-efeaf07d16c3843f2ce2_win32-4817930b7c4d</Template>
  <TotalTime>114</TotalTime>
  <Words>1367</Words>
  <Application>Microsoft Office PowerPoint</Application>
  <PresentationFormat>Grand écran</PresentationFormat>
  <Paragraphs>226</Paragraphs>
  <Slides>23</Slides>
  <Notes>23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Aptos</vt:lpstr>
      <vt:lpstr>Arial</vt:lpstr>
      <vt:lpstr>Calibri</vt:lpstr>
      <vt:lpstr>Franklin Gothic Book</vt:lpstr>
      <vt:lpstr>Franklin Gothic Demi</vt:lpstr>
      <vt:lpstr>Personnalisé</vt:lpstr>
      <vt:lpstr>RÈGLEMENTS DES ÉLECTIONS SYNDICALES 2026</vt:lpstr>
      <vt:lpstr>1. Campagnes de salissage</vt:lpstr>
      <vt:lpstr>2. Échéancier des candidatures</vt:lpstr>
      <vt:lpstr>3. Transmission des candidatures</vt:lpstr>
      <vt:lpstr>4. Preuve d’emploi et de regroupement</vt:lpstr>
      <vt:lpstr>5. Démission lors d’une candidature à un autre poste</vt:lpstr>
      <vt:lpstr>6. Publications et neutralité</vt:lpstr>
      <vt:lpstr>6. Publications et neutralité (suite)</vt:lpstr>
      <vt:lpstr>7. Affichage des candidatures</vt:lpstr>
      <vt:lpstr>8. Fiche officielle de candidature</vt:lpstr>
      <vt:lpstr>8. Fiche officielle de candidature (suite)</vt:lpstr>
      <vt:lpstr>9. Impression des CV syndicaux</vt:lpstr>
      <vt:lpstr>10. Affichage babillard syndicaux</vt:lpstr>
      <vt:lpstr>11. Publicité le jour du scrutin</vt:lpstr>
      <vt:lpstr>12. Vérification des votes</vt:lpstr>
      <vt:lpstr>13. Scellage et ouverture des boîtes de scrutin</vt:lpstr>
      <vt:lpstr>14. Validité des bulletins de vote</vt:lpstr>
      <vt:lpstr>15. Durée des mandats au candidature sur le même poste.</vt:lpstr>
      <vt:lpstr>16. Vote des scrutateurs</vt:lpstr>
      <vt:lpstr>17. Engagement de confidentialité et de remise des accès</vt:lpstr>
      <vt:lpstr>JOURNÉES DE SCRUTIN ET DÉPOUILLEMENT</vt:lpstr>
      <vt:lpstr>18. Destruction des bulletins de vote</vt:lpstr>
      <vt:lpstr>HORAIRE DE SCRUTIN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Félix Olivier Bonneville</dc:creator>
  <cp:lastModifiedBy>Karl Boulanger</cp:lastModifiedBy>
  <cp:revision>2</cp:revision>
  <dcterms:created xsi:type="dcterms:W3CDTF">2026-05-05T20:29:22Z</dcterms:created>
  <dcterms:modified xsi:type="dcterms:W3CDTF">2026-05-11T20:43:43Z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